
<file path=[Content_Types].xml><?xml version="1.0" encoding="utf-8"?>
<Types xmlns="http://schemas.openxmlformats.org/package/2006/content-types">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46"/>
  </p:notesMasterIdLst>
  <p:sldIdLst>
    <p:sldId id="288" r:id="rId6"/>
    <p:sldId id="289" r:id="rId7"/>
    <p:sldId id="519" r:id="rId8"/>
    <p:sldId id="291" r:id="rId9"/>
    <p:sldId id="563" r:id="rId10"/>
    <p:sldId id="342" r:id="rId11"/>
    <p:sldId id="378" r:id="rId12"/>
    <p:sldId id="489" r:id="rId13"/>
    <p:sldId id="520" r:id="rId14"/>
    <p:sldId id="521" r:id="rId15"/>
    <p:sldId id="382" r:id="rId16"/>
    <p:sldId id="466" r:id="rId17"/>
    <p:sldId id="574" r:id="rId18"/>
    <p:sldId id="575" r:id="rId19"/>
    <p:sldId id="580" r:id="rId20"/>
    <p:sldId id="530" r:id="rId21"/>
    <p:sldId id="581" r:id="rId22"/>
    <p:sldId id="582" r:id="rId23"/>
    <p:sldId id="564" r:id="rId24"/>
    <p:sldId id="583" r:id="rId25"/>
    <p:sldId id="585" r:id="rId26"/>
    <p:sldId id="556" r:id="rId27"/>
    <p:sldId id="559" r:id="rId28"/>
    <p:sldId id="592" r:id="rId29"/>
    <p:sldId id="595" r:id="rId30"/>
    <p:sldId id="584" r:id="rId31"/>
    <p:sldId id="552" r:id="rId32"/>
    <p:sldId id="536" r:id="rId33"/>
    <p:sldId id="589" r:id="rId34"/>
    <p:sldId id="283" r:id="rId35"/>
    <p:sldId id="277" r:id="rId36"/>
    <p:sldId id="280" r:id="rId37"/>
    <p:sldId id="273" r:id="rId38"/>
    <p:sldId id="274" r:id="rId39"/>
    <p:sldId id="284" r:id="rId40"/>
    <p:sldId id="263" r:id="rId41"/>
    <p:sldId id="264" r:id="rId42"/>
    <p:sldId id="265" r:id="rId43"/>
    <p:sldId id="266" r:id="rId44"/>
    <p:sldId id="2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88"/>
            <p14:sldId id="289"/>
            <p14:sldId id="519"/>
            <p14:sldId id="291"/>
            <p14:sldId id="563"/>
            <p14:sldId id="342"/>
            <p14:sldId id="378"/>
            <p14:sldId id="489"/>
            <p14:sldId id="520"/>
            <p14:sldId id="521"/>
            <p14:sldId id="382"/>
            <p14:sldId id="466"/>
            <p14:sldId id="574"/>
            <p14:sldId id="575"/>
            <p14:sldId id="580"/>
            <p14:sldId id="530"/>
            <p14:sldId id="581"/>
            <p14:sldId id="582"/>
            <p14:sldId id="564"/>
            <p14:sldId id="583"/>
            <p14:sldId id="585"/>
            <p14:sldId id="556"/>
            <p14:sldId id="559"/>
            <p14:sldId id="592"/>
            <p14:sldId id="595"/>
            <p14:sldId id="584"/>
            <p14:sldId id="552"/>
            <p14:sldId id="536"/>
            <p14:sldId id="589"/>
          </p14:sldIdLst>
        </p14:section>
        <p14:section name="Style Guide" id="{F10F3CE5-E087-40FD-B0AE-505C952C1029}">
          <p14:sldIdLst>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929B"/>
    <a:srgbClr val="0A0A0A"/>
    <a:srgbClr val="EE7624"/>
    <a:srgbClr val="E3512E"/>
    <a:srgbClr val="C54639"/>
    <a:srgbClr val="EE1C24"/>
    <a:srgbClr val="F3676E"/>
    <a:srgbClr val="EE1C00"/>
    <a:srgbClr val="782F40"/>
    <a:srgbClr val="9E3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398"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Pnol\Documents\MY%20STUFF\FSU%20Stuff\Spring%202024\EML%204552C\2024-02-26%20Project%20Budge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1A30-4228-870C-04DCF3461E9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A30-4228-870C-04DCF3461E9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A30-4228-870C-04DCF3461E9D}"/>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1A30-4228-870C-04DCF3461E9D}"/>
              </c:ext>
            </c:extLst>
          </c:dPt>
          <c:dPt>
            <c:idx val="4"/>
            <c:bubble3D val="0"/>
            <c:spPr>
              <a:solidFill>
                <a:schemeClr val="tx2"/>
              </a:solidFill>
              <a:ln w="19050">
                <a:solidFill>
                  <a:schemeClr val="lt1"/>
                </a:solidFill>
              </a:ln>
              <a:effectLst/>
            </c:spPr>
            <c:extLst>
              <c:ext xmlns:c16="http://schemas.microsoft.com/office/drawing/2014/chart" uri="{C3380CC4-5D6E-409C-BE32-E72D297353CC}">
                <c16:uniqueId val="{00000009-1A30-4228-870C-04DCF3461E9D}"/>
              </c:ext>
            </c:extLst>
          </c:dPt>
          <c:cat>
            <c:strRef>
              <c:f>Sheet1!$F$11:$F$14</c:f>
              <c:strCache>
                <c:ptCount val="4"/>
                <c:pt idx="0">
                  <c:v>Remaining</c:v>
                </c:pt>
                <c:pt idx="1">
                  <c:v>Spent</c:v>
                </c:pt>
                <c:pt idx="2">
                  <c:v>Structural Components</c:v>
                </c:pt>
                <c:pt idx="3">
                  <c:v>Electronics</c:v>
                </c:pt>
              </c:strCache>
            </c:strRef>
          </c:cat>
          <c:val>
            <c:numRef>
              <c:f>Sheet1!$G$11:$G$14</c:f>
              <c:numCache>
                <c:formatCode>General</c:formatCode>
                <c:ptCount val="4"/>
                <c:pt idx="0" formatCode="_(&quot;$&quot;* #,##0.00_);_(&quot;$&quot;* \(#,##0.00\);_(&quot;$&quot;* &quot;-&quot;??_);_(@_)">
                  <c:v>9583.4968000000008</c:v>
                </c:pt>
                <c:pt idx="2" formatCode="_(&quot;$&quot;* #,##0.00_);_(&quot;$&quot;* \(#,##0.00\);_(&quot;$&quot;* &quot;-&quot;??_);_(@_)">
                  <c:v>1701.7770000000003</c:v>
                </c:pt>
                <c:pt idx="3" formatCode="_(&quot;$&quot;* #,##0.00_);_(&quot;$&quot;* \(#,##0.00\);_(&quot;$&quot;* &quot;-&quot;??_);_(@_)">
                  <c:v>714.72619999999995</c:v>
                </c:pt>
              </c:numCache>
            </c:numRef>
          </c:val>
          <c:extLst>
            <c:ext xmlns:c16="http://schemas.microsoft.com/office/drawing/2014/chart" uri="{C3380CC4-5D6E-409C-BE32-E72D297353CC}">
              <c16:uniqueId val="{0000000A-1A30-4228-870C-04DCF3461E9D}"/>
            </c:ext>
          </c:extLst>
        </c:ser>
        <c:dLbls>
          <c:showLegendKey val="0"/>
          <c:showVal val="0"/>
          <c:showCatName val="0"/>
          <c:showSerName val="0"/>
          <c:showPercent val="0"/>
          <c:showBubbleSize val="0"/>
          <c:showLeaderLines val="1"/>
        </c:dLbls>
        <c:gapWidth val="100"/>
        <c:secondPieSize val="75"/>
        <c:serLines>
          <c:spPr>
            <a:ln w="38100" cap="flat" cmpd="sng" algn="ctr">
              <a:solidFill>
                <a:schemeClr val="tx1"/>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767212-84A3-4EE1-A696-78F57E24A2EF}" type="doc">
      <dgm:prSet loTypeId="urn:microsoft.com/office/officeart/2011/layout/Picture Frame" loCatId="officeonline" qsTypeId="urn:microsoft.com/office/officeart/2005/8/quickstyle/simple1" qsCatId="simple" csTypeId="urn:microsoft.com/office/officeart/2005/8/colors/accent1_2" csCatId="accent1" phldr="1"/>
      <dgm:spPr/>
      <dgm:t>
        <a:bodyPr/>
        <a:lstStyle/>
        <a:p>
          <a:endParaRPr lang="en-US"/>
        </a:p>
      </dgm:t>
    </dgm:pt>
    <dgm:pt modelId="{6F680EF1-0C0E-419C-BDE6-ABC2F082B437}">
      <dgm:prSet phldrT="[Text]"/>
      <dgm:spPr/>
      <dgm:t>
        <a:bodyPr/>
        <a:lstStyle/>
        <a:p>
          <a:r>
            <a:rPr lang="en-US">
              <a:solidFill>
                <a:schemeClr val="tx1">
                  <a:lumMod val="75000"/>
                  <a:lumOff val="25000"/>
                </a:schemeClr>
              </a:solidFill>
              <a:latin typeface="+mj-lt"/>
            </a:rPr>
            <a:t>Automation</a:t>
          </a:r>
        </a:p>
      </dgm:t>
    </dgm:pt>
    <dgm:pt modelId="{13F7588F-724A-4DE1-9369-22F8B47B6D41}" type="parTrans" cxnId="{137D4BA3-C06E-4D34-A4CE-F6597076B58B}">
      <dgm:prSet/>
      <dgm:spPr/>
      <dgm:t>
        <a:bodyPr/>
        <a:lstStyle/>
        <a:p>
          <a:endParaRPr lang="en-US"/>
        </a:p>
      </dgm:t>
    </dgm:pt>
    <dgm:pt modelId="{AC266AD1-FA93-4FDA-A79D-049913BE87E8}" type="sibTrans" cxnId="{137D4BA3-C06E-4D34-A4CE-F6597076B58B}">
      <dgm:prSet/>
      <dgm:spPr/>
      <dgm:t>
        <a:bodyPr/>
        <a:lstStyle/>
        <a:p>
          <a:endParaRPr lang="en-US"/>
        </a:p>
      </dgm:t>
    </dgm:pt>
    <dgm:pt modelId="{242D7563-E175-4C7D-A914-B8848CA6F807}">
      <dgm:prSet phldrT="[Text]"/>
      <dgm:spPr/>
      <dgm:t>
        <a:bodyPr/>
        <a:lstStyle/>
        <a:p>
          <a:r>
            <a:rPr lang="en-US">
              <a:solidFill>
                <a:schemeClr val="tx1">
                  <a:lumMod val="75000"/>
                  <a:lumOff val="25000"/>
                </a:schemeClr>
              </a:solidFill>
              <a:latin typeface="+mj-lt"/>
            </a:rPr>
            <a:t>Consistency</a:t>
          </a:r>
        </a:p>
      </dgm:t>
    </dgm:pt>
    <dgm:pt modelId="{5E1E2604-260C-4AFA-9197-8F5F58CF03D2}" type="parTrans" cxnId="{A94ED22A-EEF4-457C-91C3-2CC053FC5571}">
      <dgm:prSet/>
      <dgm:spPr/>
      <dgm:t>
        <a:bodyPr/>
        <a:lstStyle/>
        <a:p>
          <a:endParaRPr lang="en-US"/>
        </a:p>
      </dgm:t>
    </dgm:pt>
    <dgm:pt modelId="{100469D4-371A-42A2-A765-A5C940D2FDC6}" type="sibTrans" cxnId="{A94ED22A-EEF4-457C-91C3-2CC053FC5571}">
      <dgm:prSet/>
      <dgm:spPr/>
      <dgm:t>
        <a:bodyPr/>
        <a:lstStyle/>
        <a:p>
          <a:endParaRPr lang="en-US"/>
        </a:p>
      </dgm:t>
    </dgm:pt>
    <dgm:pt modelId="{1B7E15C7-998B-49FE-B1ED-1D333BCD1F44}">
      <dgm:prSet phldrT="[Text]"/>
      <dgm:spPr/>
      <dgm:t>
        <a:bodyPr/>
        <a:lstStyle/>
        <a:p>
          <a:r>
            <a:rPr lang="en-US">
              <a:solidFill>
                <a:schemeClr val="tx1">
                  <a:lumMod val="75000"/>
                  <a:lumOff val="25000"/>
                </a:schemeClr>
              </a:solidFill>
              <a:latin typeface="+mj-lt"/>
            </a:rPr>
            <a:t>Adaptability</a:t>
          </a:r>
        </a:p>
      </dgm:t>
    </dgm:pt>
    <dgm:pt modelId="{1E3EDD68-022E-4616-B3FB-27D3CC7B736B}" type="parTrans" cxnId="{ABFACB5A-D16D-4C57-ACF5-991D7A48708C}">
      <dgm:prSet/>
      <dgm:spPr/>
      <dgm:t>
        <a:bodyPr/>
        <a:lstStyle/>
        <a:p>
          <a:endParaRPr lang="en-US"/>
        </a:p>
      </dgm:t>
    </dgm:pt>
    <dgm:pt modelId="{3D606118-D300-48D4-8A49-C8A5E5CFCC4F}" type="sibTrans" cxnId="{ABFACB5A-D16D-4C57-ACF5-991D7A48708C}">
      <dgm:prSet/>
      <dgm:spPr/>
      <dgm:t>
        <a:bodyPr/>
        <a:lstStyle/>
        <a:p>
          <a:endParaRPr lang="en-US"/>
        </a:p>
      </dgm:t>
    </dgm:pt>
    <dgm:pt modelId="{0813BD1C-B40E-44E2-8A51-6A250B2C8F33}">
      <dgm:prSet phldrT="[Text]"/>
      <dgm:spPr/>
      <dgm:t>
        <a:bodyPr/>
        <a:lstStyle/>
        <a:p>
          <a:r>
            <a:rPr lang="en-US">
              <a:solidFill>
                <a:schemeClr val="tx1">
                  <a:lumMod val="75000"/>
                  <a:lumOff val="25000"/>
                </a:schemeClr>
              </a:solidFill>
              <a:latin typeface="+mj-lt"/>
            </a:rPr>
            <a:t>Accuracy</a:t>
          </a:r>
        </a:p>
      </dgm:t>
    </dgm:pt>
    <dgm:pt modelId="{3F0BF864-F49E-4419-B6DE-C5C7425C8CF5}" type="parTrans" cxnId="{8CC863CE-0C7A-4106-893B-0968067F12E1}">
      <dgm:prSet/>
      <dgm:spPr/>
      <dgm:t>
        <a:bodyPr/>
        <a:lstStyle/>
        <a:p>
          <a:endParaRPr lang="en-US"/>
        </a:p>
      </dgm:t>
    </dgm:pt>
    <dgm:pt modelId="{D859FAF6-74E3-45FB-A8E2-9FB04791052E}" type="sibTrans" cxnId="{8CC863CE-0C7A-4106-893B-0968067F12E1}">
      <dgm:prSet/>
      <dgm:spPr/>
      <dgm:t>
        <a:bodyPr/>
        <a:lstStyle/>
        <a:p>
          <a:endParaRPr lang="en-US"/>
        </a:p>
      </dgm:t>
    </dgm:pt>
    <dgm:pt modelId="{2FF554B8-E093-43B0-B765-C2FA6A69DDB1}" type="pres">
      <dgm:prSet presAssocID="{54767212-84A3-4EE1-A696-78F57E24A2EF}" presName="Name0" presStyleCnt="0">
        <dgm:presLayoutVars>
          <dgm:chMax/>
          <dgm:chPref/>
          <dgm:dir/>
        </dgm:presLayoutVars>
      </dgm:prSet>
      <dgm:spPr/>
    </dgm:pt>
    <dgm:pt modelId="{EFE53F23-530E-4CA7-A4AE-2D493CBDC68B}" type="pres">
      <dgm:prSet presAssocID="{6F680EF1-0C0E-419C-BDE6-ABC2F082B437}" presName="composite" presStyleCnt="0"/>
      <dgm:spPr/>
    </dgm:pt>
    <dgm:pt modelId="{E67635BA-2560-4A66-BDEB-3E4BE55E990C}" type="pres">
      <dgm:prSet presAssocID="{6F680EF1-0C0E-419C-BDE6-ABC2F082B437}" presName="ParentText" presStyleLbl="revTx" presStyleIdx="0" presStyleCnt="4">
        <dgm:presLayoutVars>
          <dgm:chMax val="0"/>
          <dgm:chPref val="0"/>
          <dgm:bulletEnabled val="1"/>
        </dgm:presLayoutVars>
      </dgm:prSet>
      <dgm:spPr/>
    </dgm:pt>
    <dgm:pt modelId="{969BFD56-1EEB-4A00-9031-72935EF8A25B}" type="pres">
      <dgm:prSet presAssocID="{6F680EF1-0C0E-419C-BDE6-ABC2F082B437}" presName="Accent1" presStyleLbl="parChTrans1D1" presStyleIdx="0" presStyleCnt="4"/>
      <dgm:spPr/>
    </dgm:pt>
    <dgm:pt modelId="{6457436B-D42A-4362-A7B0-7C5AB8CFDD13}" type="pres">
      <dgm:prSet presAssocID="{6F680EF1-0C0E-419C-BDE6-ABC2F082B437}" presName="Image" presStyleLbl="alignImgPlace1" presStyleIdx="0" presStyleCnt="4" custLinFactNeighborX="-617" custLinFactNeighborY="1146"/>
      <dgm:spPr>
        <a:solidFill>
          <a:schemeClr val="bg2"/>
        </a:solidFill>
        <a:ln>
          <a:solidFill>
            <a:schemeClr val="bg2"/>
          </a:solidFill>
        </a:ln>
      </dgm:spPr>
    </dgm:pt>
    <dgm:pt modelId="{90A52730-C25B-4C1F-A5AF-AB368E64BC1F}" type="pres">
      <dgm:prSet presAssocID="{AC266AD1-FA93-4FDA-A79D-049913BE87E8}" presName="sibTrans" presStyleCnt="0"/>
      <dgm:spPr/>
    </dgm:pt>
    <dgm:pt modelId="{7302287A-6B70-449F-82E9-782600665A0F}" type="pres">
      <dgm:prSet presAssocID="{0813BD1C-B40E-44E2-8A51-6A250B2C8F33}" presName="composite" presStyleCnt="0"/>
      <dgm:spPr/>
    </dgm:pt>
    <dgm:pt modelId="{00F10DF7-E079-450E-8062-3A4D321AA050}" type="pres">
      <dgm:prSet presAssocID="{0813BD1C-B40E-44E2-8A51-6A250B2C8F33}" presName="ParentText" presStyleLbl="revTx" presStyleIdx="1" presStyleCnt="4">
        <dgm:presLayoutVars>
          <dgm:chMax val="0"/>
          <dgm:chPref val="0"/>
          <dgm:bulletEnabled val="1"/>
        </dgm:presLayoutVars>
      </dgm:prSet>
      <dgm:spPr/>
    </dgm:pt>
    <dgm:pt modelId="{60B33C7D-ABDE-40D3-BE96-F307B141593C}" type="pres">
      <dgm:prSet presAssocID="{0813BD1C-B40E-44E2-8A51-6A250B2C8F33}" presName="Accent1" presStyleLbl="parChTrans1D1" presStyleIdx="1" presStyleCnt="4"/>
      <dgm:spPr/>
    </dgm:pt>
    <dgm:pt modelId="{370E83D3-F013-4C0F-8C11-8FA83DEF3310}" type="pres">
      <dgm:prSet presAssocID="{0813BD1C-B40E-44E2-8A51-6A250B2C8F33}" presName="Image" presStyleLbl="alignImgPlace1" presStyleIdx="1" presStyleCnt="4" custLinFactNeighborX="-1687" custLinFactNeighborY="1146"/>
      <dgm:spPr>
        <a:solidFill>
          <a:schemeClr val="bg2"/>
        </a:solidFill>
        <a:ln>
          <a:solidFill>
            <a:schemeClr val="bg2"/>
          </a:solidFill>
        </a:ln>
      </dgm:spPr>
    </dgm:pt>
    <dgm:pt modelId="{DCE38C07-5324-41E0-B349-08A57773DAED}" type="pres">
      <dgm:prSet presAssocID="{D859FAF6-74E3-45FB-A8E2-9FB04791052E}" presName="sibTrans" presStyleCnt="0"/>
      <dgm:spPr/>
    </dgm:pt>
    <dgm:pt modelId="{50031E07-1E5A-4D7A-BC8A-7DEA68D94E1E}" type="pres">
      <dgm:prSet presAssocID="{242D7563-E175-4C7D-A914-B8848CA6F807}" presName="composite" presStyleCnt="0"/>
      <dgm:spPr/>
    </dgm:pt>
    <dgm:pt modelId="{41EAE0F9-A9D0-488F-97AA-F601C41C569B}" type="pres">
      <dgm:prSet presAssocID="{242D7563-E175-4C7D-A914-B8848CA6F807}" presName="ParentText" presStyleLbl="revTx" presStyleIdx="2" presStyleCnt="4">
        <dgm:presLayoutVars>
          <dgm:chMax val="0"/>
          <dgm:chPref val="0"/>
          <dgm:bulletEnabled val="1"/>
        </dgm:presLayoutVars>
      </dgm:prSet>
      <dgm:spPr/>
    </dgm:pt>
    <dgm:pt modelId="{9678D69B-2DCD-4790-B67E-3172B975184E}" type="pres">
      <dgm:prSet presAssocID="{242D7563-E175-4C7D-A914-B8848CA6F807}" presName="Accent1" presStyleLbl="parChTrans1D1" presStyleIdx="2" presStyleCnt="4"/>
      <dgm:spPr/>
    </dgm:pt>
    <dgm:pt modelId="{894A0F43-A54F-4AB9-BD81-F71FDA5F2948}" type="pres">
      <dgm:prSet presAssocID="{242D7563-E175-4C7D-A914-B8848CA6F807}" presName="Image" presStyleLbl="alignImgPlace1" presStyleIdx="2" presStyleCnt="4" custLinFactNeighborX="-558" custLinFactNeighborY="1394"/>
      <dgm:spPr>
        <a:solidFill>
          <a:schemeClr val="bg2"/>
        </a:solidFill>
        <a:ln>
          <a:solidFill>
            <a:schemeClr val="bg2"/>
          </a:solidFill>
        </a:ln>
      </dgm:spPr>
    </dgm:pt>
    <dgm:pt modelId="{52AE0DAF-65FC-4BF7-8C19-81712DA953B8}" type="pres">
      <dgm:prSet presAssocID="{100469D4-371A-42A2-A765-A5C940D2FDC6}" presName="sibTrans" presStyleCnt="0"/>
      <dgm:spPr/>
    </dgm:pt>
    <dgm:pt modelId="{ED4A15A5-BD4F-493C-900D-D9A8AB82898E}" type="pres">
      <dgm:prSet presAssocID="{1B7E15C7-998B-49FE-B1ED-1D333BCD1F44}" presName="composite" presStyleCnt="0"/>
      <dgm:spPr/>
    </dgm:pt>
    <dgm:pt modelId="{DAC41650-8C88-4EFA-BFAC-40D8779A65F2}" type="pres">
      <dgm:prSet presAssocID="{1B7E15C7-998B-49FE-B1ED-1D333BCD1F44}" presName="ParentText" presStyleLbl="revTx" presStyleIdx="3" presStyleCnt="4">
        <dgm:presLayoutVars>
          <dgm:chMax val="0"/>
          <dgm:chPref val="0"/>
          <dgm:bulletEnabled val="1"/>
        </dgm:presLayoutVars>
      </dgm:prSet>
      <dgm:spPr/>
    </dgm:pt>
    <dgm:pt modelId="{35690174-D46B-48ED-9BEB-6A30B0017881}" type="pres">
      <dgm:prSet presAssocID="{1B7E15C7-998B-49FE-B1ED-1D333BCD1F44}" presName="Accent1" presStyleLbl="parChTrans1D1" presStyleIdx="3" presStyleCnt="4"/>
      <dgm:spPr/>
    </dgm:pt>
    <dgm:pt modelId="{4EBD9131-8710-494F-9B11-C9F9A18F7E32}" type="pres">
      <dgm:prSet presAssocID="{1B7E15C7-998B-49FE-B1ED-1D333BCD1F44}" presName="Image" presStyleLbl="alignImgPlace1" presStyleIdx="3" presStyleCnt="4"/>
      <dgm:spPr>
        <a:solidFill>
          <a:schemeClr val="bg2"/>
        </a:solidFill>
        <a:ln>
          <a:solidFill>
            <a:schemeClr val="bg2"/>
          </a:solidFill>
        </a:ln>
      </dgm:spPr>
    </dgm:pt>
  </dgm:ptLst>
  <dgm:cxnLst>
    <dgm:cxn modelId="{A94ED22A-EEF4-457C-91C3-2CC053FC5571}" srcId="{54767212-84A3-4EE1-A696-78F57E24A2EF}" destId="{242D7563-E175-4C7D-A914-B8848CA6F807}" srcOrd="2" destOrd="0" parTransId="{5E1E2604-260C-4AFA-9197-8F5F58CF03D2}" sibTransId="{100469D4-371A-42A2-A765-A5C940D2FDC6}"/>
    <dgm:cxn modelId="{585ED857-A9CC-44DD-850E-2AA873E3FB73}" type="presOf" srcId="{0813BD1C-B40E-44E2-8A51-6A250B2C8F33}" destId="{00F10DF7-E079-450E-8062-3A4D321AA050}" srcOrd="0" destOrd="0" presId="urn:microsoft.com/office/officeart/2011/layout/Picture Frame"/>
    <dgm:cxn modelId="{B9D1605A-24D5-41D9-85B5-91E051714E93}" type="presOf" srcId="{54767212-84A3-4EE1-A696-78F57E24A2EF}" destId="{2FF554B8-E093-43B0-B765-C2FA6A69DDB1}" srcOrd="0" destOrd="0" presId="urn:microsoft.com/office/officeart/2011/layout/Picture Frame"/>
    <dgm:cxn modelId="{ABFACB5A-D16D-4C57-ACF5-991D7A48708C}" srcId="{54767212-84A3-4EE1-A696-78F57E24A2EF}" destId="{1B7E15C7-998B-49FE-B1ED-1D333BCD1F44}" srcOrd="3" destOrd="0" parTransId="{1E3EDD68-022E-4616-B3FB-27D3CC7B736B}" sibTransId="{3D606118-D300-48D4-8A49-C8A5E5CFCC4F}"/>
    <dgm:cxn modelId="{877A0980-4717-424A-8A77-8D754E52D077}" type="presOf" srcId="{1B7E15C7-998B-49FE-B1ED-1D333BCD1F44}" destId="{DAC41650-8C88-4EFA-BFAC-40D8779A65F2}" srcOrd="0" destOrd="0" presId="urn:microsoft.com/office/officeart/2011/layout/Picture Frame"/>
    <dgm:cxn modelId="{137D4BA3-C06E-4D34-A4CE-F6597076B58B}" srcId="{54767212-84A3-4EE1-A696-78F57E24A2EF}" destId="{6F680EF1-0C0E-419C-BDE6-ABC2F082B437}" srcOrd="0" destOrd="0" parTransId="{13F7588F-724A-4DE1-9369-22F8B47B6D41}" sibTransId="{AC266AD1-FA93-4FDA-A79D-049913BE87E8}"/>
    <dgm:cxn modelId="{8CC863CE-0C7A-4106-893B-0968067F12E1}" srcId="{54767212-84A3-4EE1-A696-78F57E24A2EF}" destId="{0813BD1C-B40E-44E2-8A51-6A250B2C8F33}" srcOrd="1" destOrd="0" parTransId="{3F0BF864-F49E-4419-B6DE-C5C7425C8CF5}" sibTransId="{D859FAF6-74E3-45FB-A8E2-9FB04791052E}"/>
    <dgm:cxn modelId="{EB9C0CEE-7EE4-48DB-8A9C-21D1BD06A73D}" type="presOf" srcId="{242D7563-E175-4C7D-A914-B8848CA6F807}" destId="{41EAE0F9-A9D0-488F-97AA-F601C41C569B}" srcOrd="0" destOrd="0" presId="urn:microsoft.com/office/officeart/2011/layout/Picture Frame"/>
    <dgm:cxn modelId="{5CB042FA-1FA0-4110-8B55-1044319F962D}" type="presOf" srcId="{6F680EF1-0C0E-419C-BDE6-ABC2F082B437}" destId="{E67635BA-2560-4A66-BDEB-3E4BE55E990C}" srcOrd="0" destOrd="0" presId="urn:microsoft.com/office/officeart/2011/layout/Picture Frame"/>
    <dgm:cxn modelId="{1D363BAA-1084-4E37-B7AF-6EE6B8363283}" type="presParOf" srcId="{2FF554B8-E093-43B0-B765-C2FA6A69DDB1}" destId="{EFE53F23-530E-4CA7-A4AE-2D493CBDC68B}" srcOrd="0" destOrd="0" presId="urn:microsoft.com/office/officeart/2011/layout/Picture Frame"/>
    <dgm:cxn modelId="{EB48B27E-1643-485F-9872-BC5F0BBB1FAA}" type="presParOf" srcId="{EFE53F23-530E-4CA7-A4AE-2D493CBDC68B}" destId="{E67635BA-2560-4A66-BDEB-3E4BE55E990C}" srcOrd="0" destOrd="0" presId="urn:microsoft.com/office/officeart/2011/layout/Picture Frame"/>
    <dgm:cxn modelId="{4ED88DF8-F25D-4F07-B36D-AA2F0ED601A9}" type="presParOf" srcId="{EFE53F23-530E-4CA7-A4AE-2D493CBDC68B}" destId="{969BFD56-1EEB-4A00-9031-72935EF8A25B}" srcOrd="1" destOrd="0" presId="urn:microsoft.com/office/officeart/2011/layout/Picture Frame"/>
    <dgm:cxn modelId="{A75C0387-9F3D-42F4-BA45-4462069B2730}" type="presParOf" srcId="{EFE53F23-530E-4CA7-A4AE-2D493CBDC68B}" destId="{6457436B-D42A-4362-A7B0-7C5AB8CFDD13}" srcOrd="2" destOrd="0" presId="urn:microsoft.com/office/officeart/2011/layout/Picture Frame"/>
    <dgm:cxn modelId="{AE37DBBD-864B-4EF5-9583-66139FC1079A}" type="presParOf" srcId="{2FF554B8-E093-43B0-B765-C2FA6A69DDB1}" destId="{90A52730-C25B-4C1F-A5AF-AB368E64BC1F}" srcOrd="1" destOrd="0" presId="urn:microsoft.com/office/officeart/2011/layout/Picture Frame"/>
    <dgm:cxn modelId="{2999078B-2C8C-4683-958E-9ABFAECF57B9}" type="presParOf" srcId="{2FF554B8-E093-43B0-B765-C2FA6A69DDB1}" destId="{7302287A-6B70-449F-82E9-782600665A0F}" srcOrd="2" destOrd="0" presId="urn:microsoft.com/office/officeart/2011/layout/Picture Frame"/>
    <dgm:cxn modelId="{9351020A-A2DA-4B8A-A083-A79F854BCE3A}" type="presParOf" srcId="{7302287A-6B70-449F-82E9-782600665A0F}" destId="{00F10DF7-E079-450E-8062-3A4D321AA050}" srcOrd="0" destOrd="0" presId="urn:microsoft.com/office/officeart/2011/layout/Picture Frame"/>
    <dgm:cxn modelId="{EC0BCEF0-8CF0-4305-9791-E184BB0C51BA}" type="presParOf" srcId="{7302287A-6B70-449F-82E9-782600665A0F}" destId="{60B33C7D-ABDE-40D3-BE96-F307B141593C}" srcOrd="1" destOrd="0" presId="urn:microsoft.com/office/officeart/2011/layout/Picture Frame"/>
    <dgm:cxn modelId="{81C2BE47-81D1-41D2-8EBD-D43A8956A1D3}" type="presParOf" srcId="{7302287A-6B70-449F-82E9-782600665A0F}" destId="{370E83D3-F013-4C0F-8C11-8FA83DEF3310}" srcOrd="2" destOrd="0" presId="urn:microsoft.com/office/officeart/2011/layout/Picture Frame"/>
    <dgm:cxn modelId="{F1B168E2-4B14-429A-A4F4-059F4E7D0EE0}" type="presParOf" srcId="{2FF554B8-E093-43B0-B765-C2FA6A69DDB1}" destId="{DCE38C07-5324-41E0-B349-08A57773DAED}" srcOrd="3" destOrd="0" presId="urn:microsoft.com/office/officeart/2011/layout/Picture Frame"/>
    <dgm:cxn modelId="{B720A6C7-CEBE-4F1C-97D7-411DC3AF915D}" type="presParOf" srcId="{2FF554B8-E093-43B0-B765-C2FA6A69DDB1}" destId="{50031E07-1E5A-4D7A-BC8A-7DEA68D94E1E}" srcOrd="4" destOrd="0" presId="urn:microsoft.com/office/officeart/2011/layout/Picture Frame"/>
    <dgm:cxn modelId="{F630DACD-7475-4E6C-A9CD-B572AA0BD289}" type="presParOf" srcId="{50031E07-1E5A-4D7A-BC8A-7DEA68D94E1E}" destId="{41EAE0F9-A9D0-488F-97AA-F601C41C569B}" srcOrd="0" destOrd="0" presId="urn:microsoft.com/office/officeart/2011/layout/Picture Frame"/>
    <dgm:cxn modelId="{C55C7FAC-7971-4E8D-9FE9-317FBAA76CC2}" type="presParOf" srcId="{50031E07-1E5A-4D7A-BC8A-7DEA68D94E1E}" destId="{9678D69B-2DCD-4790-B67E-3172B975184E}" srcOrd="1" destOrd="0" presId="urn:microsoft.com/office/officeart/2011/layout/Picture Frame"/>
    <dgm:cxn modelId="{F0CC562A-FEE6-45C3-A2FC-FBB617246928}" type="presParOf" srcId="{50031E07-1E5A-4D7A-BC8A-7DEA68D94E1E}" destId="{894A0F43-A54F-4AB9-BD81-F71FDA5F2948}" srcOrd="2" destOrd="0" presId="urn:microsoft.com/office/officeart/2011/layout/Picture Frame"/>
    <dgm:cxn modelId="{D575B312-5F94-4D38-8DB2-00A59BA651EE}" type="presParOf" srcId="{2FF554B8-E093-43B0-B765-C2FA6A69DDB1}" destId="{52AE0DAF-65FC-4BF7-8C19-81712DA953B8}" srcOrd="5" destOrd="0" presId="urn:microsoft.com/office/officeart/2011/layout/Picture Frame"/>
    <dgm:cxn modelId="{EB605B27-CECE-498F-9155-C37CDE7D665C}" type="presParOf" srcId="{2FF554B8-E093-43B0-B765-C2FA6A69DDB1}" destId="{ED4A15A5-BD4F-493C-900D-D9A8AB82898E}" srcOrd="6" destOrd="0" presId="urn:microsoft.com/office/officeart/2011/layout/Picture Frame"/>
    <dgm:cxn modelId="{B80F8C3E-8E4A-445F-A0F8-3FA1A480A14E}" type="presParOf" srcId="{ED4A15A5-BD4F-493C-900D-D9A8AB82898E}" destId="{DAC41650-8C88-4EFA-BFAC-40D8779A65F2}" srcOrd="0" destOrd="0" presId="urn:microsoft.com/office/officeart/2011/layout/Picture Frame"/>
    <dgm:cxn modelId="{FFE6CB26-145E-4C69-9E94-D6C75652D756}" type="presParOf" srcId="{ED4A15A5-BD4F-493C-900D-D9A8AB82898E}" destId="{35690174-D46B-48ED-9BEB-6A30B0017881}" srcOrd="1" destOrd="0" presId="urn:microsoft.com/office/officeart/2011/layout/Picture Frame"/>
    <dgm:cxn modelId="{073CE5C5-9CF8-48DF-9057-4CA21D4A8E7E}" type="presParOf" srcId="{ED4A15A5-BD4F-493C-900D-D9A8AB82898E}" destId="{4EBD9131-8710-494F-9B11-C9F9A18F7E32}" srcOrd="2" destOrd="0" presId="urn:microsoft.com/office/officeart/2011/layout/Picture Fram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Measures Entire Region</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Secures and Levels Sample</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Adaptable</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Two Triangle Bracket Supports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Custom Chuck Head Assembly</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Live Center</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Tracks to Move the Brackets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Linear Guide Rail</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dgm:spPr>
        <a:solidFill>
          <a:schemeClr val="bg2"/>
        </a:solidFill>
        <a:ln>
          <a:solidFill>
            <a:schemeClr val="bg2"/>
          </a:solidFill>
        </a:ln>
      </dgm:spPr>
      <dgm:t>
        <a:bodyPr/>
        <a:lstStyle/>
        <a:p>
          <a:pPr algn="ctr"/>
          <a:r>
            <a:rPr lang="en-US" b="1">
              <a:solidFill>
                <a:schemeClr val="tx2"/>
              </a:solidFill>
            </a:rPr>
            <a:t>Design Elements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55225">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5807B30-F8F2-4C6D-A2E6-F57C695B80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439779-3FAF-4250-A3D8-4AE00B979A1F}">
      <dgm:prSet phldrT="[Text]" custT="1"/>
      <dgm:spPr>
        <a:solidFill>
          <a:schemeClr val="tx2"/>
        </a:solidFill>
        <a:ln w="38100">
          <a:solidFill>
            <a:schemeClr val="tx2"/>
          </a:solidFill>
        </a:ln>
      </dgm:spPr>
      <dgm:t>
        <a:bodyPr/>
        <a:lstStyle/>
        <a:p>
          <a:r>
            <a:rPr lang="en-US" sz="2400" b="1">
              <a:solidFill>
                <a:schemeClr val="bg1"/>
              </a:solidFill>
            </a:rPr>
            <a:t>Planning ahead is important</a:t>
          </a:r>
        </a:p>
      </dgm:t>
    </dgm:pt>
    <dgm:pt modelId="{F01EE62F-8E44-40D1-8A23-50B97C40BE52}" type="parTrans" cxnId="{F20048C3-CCF7-475E-AC5F-C5E7584BB451}">
      <dgm:prSet/>
      <dgm:spPr/>
      <dgm:t>
        <a:bodyPr/>
        <a:lstStyle/>
        <a:p>
          <a:endParaRPr lang="en-US"/>
        </a:p>
      </dgm:t>
    </dgm:pt>
    <dgm:pt modelId="{CA9289F7-02F6-47F7-AE88-5A31A4EDE674}" type="sibTrans" cxnId="{F20048C3-CCF7-475E-AC5F-C5E7584BB451}">
      <dgm:prSet/>
      <dgm:spPr/>
      <dgm:t>
        <a:bodyPr/>
        <a:lstStyle/>
        <a:p>
          <a:endParaRPr lang="en-US"/>
        </a:p>
      </dgm:t>
    </dgm:pt>
    <dgm:pt modelId="{6DCA104A-8F3C-4C5D-A72C-7914F75CC1A2}">
      <dgm:prSet phldrT="[Text]" custT="1"/>
      <dgm:spPr>
        <a:solidFill>
          <a:srgbClr val="C54639"/>
        </a:solidFill>
        <a:ln w="38100">
          <a:solidFill>
            <a:srgbClr val="C54639"/>
          </a:solidFill>
        </a:ln>
      </dgm:spPr>
      <dgm:t>
        <a:bodyPr/>
        <a:lstStyle/>
        <a:p>
          <a:r>
            <a:rPr lang="en-US" sz="2400" b="1">
              <a:solidFill>
                <a:schemeClr val="bg1"/>
              </a:solidFill>
            </a:rPr>
            <a:t>Be prepared for setbacks</a:t>
          </a:r>
        </a:p>
      </dgm:t>
    </dgm:pt>
    <dgm:pt modelId="{573778BC-80F4-4C33-A65C-795A34B30B64}" type="parTrans" cxnId="{E7E7D7B8-9F06-41ED-A8AC-6C6AA5D28F00}">
      <dgm:prSet/>
      <dgm:spPr/>
      <dgm:t>
        <a:bodyPr/>
        <a:lstStyle/>
        <a:p>
          <a:endParaRPr lang="en-US"/>
        </a:p>
      </dgm:t>
    </dgm:pt>
    <dgm:pt modelId="{5E2FF871-D31A-4D6D-9256-5A42CF958270}" type="sibTrans" cxnId="{E7E7D7B8-9F06-41ED-A8AC-6C6AA5D28F00}">
      <dgm:prSet/>
      <dgm:spPr/>
      <dgm:t>
        <a:bodyPr/>
        <a:lstStyle/>
        <a:p>
          <a:endParaRPr lang="en-US"/>
        </a:p>
      </dgm:t>
    </dgm:pt>
    <dgm:pt modelId="{B2877F15-F5A1-44F7-AF3B-848FD3A713AF}">
      <dgm:prSet custT="1"/>
      <dgm:spPr>
        <a:solidFill>
          <a:srgbClr val="E3512E"/>
        </a:solidFill>
        <a:ln w="38100">
          <a:solidFill>
            <a:srgbClr val="E3512E"/>
          </a:solidFill>
        </a:ln>
      </dgm:spPr>
      <dgm:t>
        <a:bodyPr/>
        <a:lstStyle/>
        <a:p>
          <a:r>
            <a:rPr lang="en-US" sz="2400" b="1">
              <a:solidFill>
                <a:schemeClr val="bg1"/>
              </a:solidFill>
            </a:rPr>
            <a:t>Keep moving</a:t>
          </a:r>
        </a:p>
      </dgm:t>
    </dgm:pt>
    <dgm:pt modelId="{4C2DA526-0A40-492A-A2A5-2C97F5A6A320}" type="parTrans" cxnId="{78EC4865-216F-40CE-8057-2A20B000B821}">
      <dgm:prSet/>
      <dgm:spPr/>
      <dgm:t>
        <a:bodyPr/>
        <a:lstStyle/>
        <a:p>
          <a:endParaRPr lang="en-US"/>
        </a:p>
      </dgm:t>
    </dgm:pt>
    <dgm:pt modelId="{F31B19F9-C39A-48C4-8F41-9BDEAEF0798F}" type="sibTrans" cxnId="{78EC4865-216F-40CE-8057-2A20B000B821}">
      <dgm:prSet/>
      <dgm:spPr/>
      <dgm:t>
        <a:bodyPr/>
        <a:lstStyle/>
        <a:p>
          <a:endParaRPr lang="en-US"/>
        </a:p>
      </dgm:t>
    </dgm:pt>
    <dgm:pt modelId="{2078B50F-97C3-4A8D-897E-6BC2D05D6A52}">
      <dgm:prSet custT="1"/>
      <dgm:spPr>
        <a:solidFill>
          <a:schemeClr val="bg2"/>
        </a:solidFill>
        <a:ln w="38100">
          <a:noFill/>
        </a:ln>
      </dgm:spPr>
      <dgm:t>
        <a:bodyPr/>
        <a:lstStyle/>
        <a:p>
          <a:r>
            <a:rPr lang="en-US" sz="2400" b="1"/>
            <a:t>Ensure parts ordered fit</a:t>
          </a:r>
          <a:endParaRPr lang="en-US" sz="2400" b="1">
            <a:solidFill>
              <a:schemeClr val="tx2"/>
            </a:solidFill>
          </a:endParaRPr>
        </a:p>
      </dgm:t>
    </dgm:pt>
    <dgm:pt modelId="{E10C884F-8052-4E30-8BF4-71C751163088}" type="parTrans" cxnId="{82CCD0F4-5A67-4AC3-9F1F-24F43107C6BF}">
      <dgm:prSet/>
      <dgm:spPr/>
      <dgm:t>
        <a:bodyPr/>
        <a:lstStyle/>
        <a:p>
          <a:endParaRPr lang="en-US"/>
        </a:p>
      </dgm:t>
    </dgm:pt>
    <dgm:pt modelId="{E19D5699-DEF9-45C6-8150-C54C86B3EFAF}" type="sibTrans" cxnId="{82CCD0F4-5A67-4AC3-9F1F-24F43107C6BF}">
      <dgm:prSet/>
      <dgm:spPr/>
      <dgm:t>
        <a:bodyPr/>
        <a:lstStyle/>
        <a:p>
          <a:endParaRPr lang="en-US"/>
        </a:p>
      </dgm:t>
    </dgm:pt>
    <dgm:pt modelId="{3B098451-F494-4DEF-AC75-5B635EB3838E}" type="pres">
      <dgm:prSet presAssocID="{45807B30-F8F2-4C6D-A2E6-F57C695B80D7}" presName="linear" presStyleCnt="0">
        <dgm:presLayoutVars>
          <dgm:animLvl val="lvl"/>
          <dgm:resizeHandles val="exact"/>
        </dgm:presLayoutVars>
      </dgm:prSet>
      <dgm:spPr/>
    </dgm:pt>
    <dgm:pt modelId="{939B9060-085D-418B-8DCE-E956869E4FF1}" type="pres">
      <dgm:prSet presAssocID="{D6439779-3FAF-4250-A3D8-4AE00B979A1F}" presName="parentText" presStyleLbl="node1" presStyleIdx="0" presStyleCnt="4" custScaleY="104670">
        <dgm:presLayoutVars>
          <dgm:chMax val="0"/>
          <dgm:bulletEnabled val="1"/>
        </dgm:presLayoutVars>
      </dgm:prSet>
      <dgm:spPr/>
    </dgm:pt>
    <dgm:pt modelId="{DB549DD4-89BD-4F7E-B748-A013C0B02A39}" type="pres">
      <dgm:prSet presAssocID="{CA9289F7-02F6-47F7-AE88-5A31A4EDE674}" presName="spacer" presStyleCnt="0"/>
      <dgm:spPr/>
    </dgm:pt>
    <dgm:pt modelId="{AF788133-F134-4D2D-B53B-383C96A2F589}" type="pres">
      <dgm:prSet presAssocID="{6DCA104A-8F3C-4C5D-A72C-7914F75CC1A2}" presName="parentText" presStyleLbl="node1" presStyleIdx="1" presStyleCnt="4" custScaleY="104670">
        <dgm:presLayoutVars>
          <dgm:chMax val="0"/>
          <dgm:bulletEnabled val="1"/>
        </dgm:presLayoutVars>
      </dgm:prSet>
      <dgm:spPr/>
    </dgm:pt>
    <dgm:pt modelId="{C4F84FB1-4FDD-40E0-A139-03E613F7EE42}" type="pres">
      <dgm:prSet presAssocID="{5E2FF871-D31A-4D6D-9256-5A42CF958270}" presName="spacer" presStyleCnt="0"/>
      <dgm:spPr/>
    </dgm:pt>
    <dgm:pt modelId="{9BF5A460-17BF-45BF-AA06-75F240A31C78}" type="pres">
      <dgm:prSet presAssocID="{B2877F15-F5A1-44F7-AF3B-848FD3A713AF}" presName="parentText" presStyleLbl="node1" presStyleIdx="2" presStyleCnt="4" custScaleY="104670">
        <dgm:presLayoutVars>
          <dgm:chMax val="0"/>
          <dgm:bulletEnabled val="1"/>
        </dgm:presLayoutVars>
      </dgm:prSet>
      <dgm:spPr/>
    </dgm:pt>
    <dgm:pt modelId="{A75A2BBA-2468-4F19-9CB9-7CD0F87B79AF}" type="pres">
      <dgm:prSet presAssocID="{F31B19F9-C39A-48C4-8F41-9BDEAEF0798F}" presName="spacer" presStyleCnt="0"/>
      <dgm:spPr/>
    </dgm:pt>
    <dgm:pt modelId="{F10CB06D-9409-4738-A92D-52BD8149C361}" type="pres">
      <dgm:prSet presAssocID="{2078B50F-97C3-4A8D-897E-6BC2D05D6A52}" presName="parentText" presStyleLbl="node1" presStyleIdx="3" presStyleCnt="4" custScaleY="104670">
        <dgm:presLayoutVars>
          <dgm:chMax val="0"/>
          <dgm:bulletEnabled val="1"/>
        </dgm:presLayoutVars>
      </dgm:prSet>
      <dgm:spPr/>
    </dgm:pt>
  </dgm:ptLst>
  <dgm:cxnLst>
    <dgm:cxn modelId="{7993815E-8848-48F6-A297-B69C592E44E1}" type="presOf" srcId="{6DCA104A-8F3C-4C5D-A72C-7914F75CC1A2}" destId="{AF788133-F134-4D2D-B53B-383C96A2F589}" srcOrd="0" destOrd="0" presId="urn:microsoft.com/office/officeart/2005/8/layout/vList2"/>
    <dgm:cxn modelId="{78EC4865-216F-40CE-8057-2A20B000B821}" srcId="{45807B30-F8F2-4C6D-A2E6-F57C695B80D7}" destId="{B2877F15-F5A1-44F7-AF3B-848FD3A713AF}" srcOrd="2" destOrd="0" parTransId="{4C2DA526-0A40-492A-A2A5-2C97F5A6A320}" sibTransId="{F31B19F9-C39A-48C4-8F41-9BDEAEF0798F}"/>
    <dgm:cxn modelId="{1C286646-7B28-4680-99DB-2D0F0B3B817F}" type="presOf" srcId="{B2877F15-F5A1-44F7-AF3B-848FD3A713AF}" destId="{9BF5A460-17BF-45BF-AA06-75F240A31C78}" srcOrd="0" destOrd="0" presId="urn:microsoft.com/office/officeart/2005/8/layout/vList2"/>
    <dgm:cxn modelId="{44805F6C-EF1F-4FB8-8C8C-26BFCE5F92FC}" type="presOf" srcId="{D6439779-3FAF-4250-A3D8-4AE00B979A1F}" destId="{939B9060-085D-418B-8DCE-E956869E4FF1}" srcOrd="0" destOrd="0" presId="urn:microsoft.com/office/officeart/2005/8/layout/vList2"/>
    <dgm:cxn modelId="{E949AD76-E7AD-440A-A33E-8B3725FBA8D5}" type="presOf" srcId="{2078B50F-97C3-4A8D-897E-6BC2D05D6A52}" destId="{F10CB06D-9409-4738-A92D-52BD8149C361}" srcOrd="0" destOrd="0" presId="urn:microsoft.com/office/officeart/2005/8/layout/vList2"/>
    <dgm:cxn modelId="{E7E7D7B8-9F06-41ED-A8AC-6C6AA5D28F00}" srcId="{45807B30-F8F2-4C6D-A2E6-F57C695B80D7}" destId="{6DCA104A-8F3C-4C5D-A72C-7914F75CC1A2}" srcOrd="1" destOrd="0" parTransId="{573778BC-80F4-4C33-A65C-795A34B30B64}" sibTransId="{5E2FF871-D31A-4D6D-9256-5A42CF958270}"/>
    <dgm:cxn modelId="{F20048C3-CCF7-475E-AC5F-C5E7584BB451}" srcId="{45807B30-F8F2-4C6D-A2E6-F57C695B80D7}" destId="{D6439779-3FAF-4250-A3D8-4AE00B979A1F}" srcOrd="0" destOrd="0" parTransId="{F01EE62F-8E44-40D1-8A23-50B97C40BE52}" sibTransId="{CA9289F7-02F6-47F7-AE88-5A31A4EDE674}"/>
    <dgm:cxn modelId="{82CCD0F4-5A67-4AC3-9F1F-24F43107C6BF}" srcId="{45807B30-F8F2-4C6D-A2E6-F57C695B80D7}" destId="{2078B50F-97C3-4A8D-897E-6BC2D05D6A52}" srcOrd="3" destOrd="0" parTransId="{E10C884F-8052-4E30-8BF4-71C751163088}" sibTransId="{E19D5699-DEF9-45C6-8150-C54C86B3EFAF}"/>
    <dgm:cxn modelId="{28BAD1F9-C018-4FCF-8B96-04D05A3A7845}" type="presOf" srcId="{45807B30-F8F2-4C6D-A2E6-F57C695B80D7}" destId="{3B098451-F494-4DEF-AC75-5B635EB3838E}" srcOrd="0" destOrd="0" presId="urn:microsoft.com/office/officeart/2005/8/layout/vList2"/>
    <dgm:cxn modelId="{92B015FB-2FA8-455D-9D41-1F35D48E03FD}" type="presParOf" srcId="{3B098451-F494-4DEF-AC75-5B635EB3838E}" destId="{939B9060-085D-418B-8DCE-E956869E4FF1}" srcOrd="0" destOrd="0" presId="urn:microsoft.com/office/officeart/2005/8/layout/vList2"/>
    <dgm:cxn modelId="{9977062C-69FC-4A5F-B556-B26318ECDB37}" type="presParOf" srcId="{3B098451-F494-4DEF-AC75-5B635EB3838E}" destId="{DB549DD4-89BD-4F7E-B748-A013C0B02A39}" srcOrd="1" destOrd="0" presId="urn:microsoft.com/office/officeart/2005/8/layout/vList2"/>
    <dgm:cxn modelId="{3E6ED3B7-67DA-4698-AD55-31A1722EDBD6}" type="presParOf" srcId="{3B098451-F494-4DEF-AC75-5B635EB3838E}" destId="{AF788133-F134-4D2D-B53B-383C96A2F589}" srcOrd="2" destOrd="0" presId="urn:microsoft.com/office/officeart/2005/8/layout/vList2"/>
    <dgm:cxn modelId="{97292441-CFF0-4DB8-A759-AEDCB9AAD527}" type="presParOf" srcId="{3B098451-F494-4DEF-AC75-5B635EB3838E}" destId="{C4F84FB1-4FDD-40E0-A139-03E613F7EE42}" srcOrd="3" destOrd="0" presId="urn:microsoft.com/office/officeart/2005/8/layout/vList2"/>
    <dgm:cxn modelId="{D851FF4A-F9B8-4744-8964-0FBC5C78E3B6}" type="presParOf" srcId="{3B098451-F494-4DEF-AC75-5B635EB3838E}" destId="{9BF5A460-17BF-45BF-AA06-75F240A31C78}" srcOrd="4" destOrd="0" presId="urn:microsoft.com/office/officeart/2005/8/layout/vList2"/>
    <dgm:cxn modelId="{3CBC8E3B-1D8A-43B5-9D42-BD94D7217E67}" type="presParOf" srcId="{3B098451-F494-4DEF-AC75-5B635EB3838E}" destId="{A75A2BBA-2468-4F19-9CB9-7CD0F87B79AF}" srcOrd="5" destOrd="0" presId="urn:microsoft.com/office/officeart/2005/8/layout/vList2"/>
    <dgm:cxn modelId="{2C1D25E8-91AD-455E-B03B-7B5C1B979B58}" type="presParOf" srcId="{3B098451-F494-4DEF-AC75-5B635EB3838E}" destId="{F10CB06D-9409-4738-A92D-52BD8149C36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Open-source software.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Andrew Atallah</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Sean Hemstreet</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Joshua Huls</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Liora Louis</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Given one working fluxmeter and sensor.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Testing can be performed at Danfoss.</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Operator will be able to load shaft onto device.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Device will be used infrequently.</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A41A9B-46BF-47DB-BE13-883B2ECBA05D}" type="doc">
      <dgm:prSet loTypeId="urn:microsoft.com/office/officeart/2005/8/layout/chevron1" loCatId="process" qsTypeId="urn:microsoft.com/office/officeart/2005/8/quickstyle/simple1" qsCatId="simple" csTypeId="urn:microsoft.com/office/officeart/2005/8/colors/accent0_3" csCatId="mainScheme" phldr="1"/>
      <dgm:spPr/>
      <dgm:t>
        <a:bodyPr/>
        <a:lstStyle/>
        <a:p>
          <a:endParaRPr lang="en-US"/>
        </a:p>
      </dgm:t>
    </dgm:pt>
    <dgm:pt modelId="{E3F593A1-AB3C-41FC-930D-03CDBE5997F0}">
      <dgm:prSet phldrT="[Text]"/>
      <dgm:spPr>
        <a:solidFill>
          <a:schemeClr val="bg2"/>
        </a:solidFill>
        <a:ln w="38100">
          <a:solidFill>
            <a:schemeClr val="tx2"/>
          </a:solidFill>
        </a:ln>
      </dgm:spPr>
      <dgm:t>
        <a:bodyPr/>
        <a:lstStyle/>
        <a:p>
          <a:r>
            <a:rPr lang="en-US" b="1">
              <a:solidFill>
                <a:schemeClr val="tx2"/>
              </a:solidFill>
            </a:rPr>
            <a:t>Binary Pairwise Comparison</a:t>
          </a:r>
        </a:p>
      </dgm:t>
    </dgm:pt>
    <dgm:pt modelId="{BC2D4061-4C4D-4848-9B13-EA71B4B1AFBE}" type="parTrans" cxnId="{843896C7-2806-467C-8E3C-61A09DED2E0A}">
      <dgm:prSet/>
      <dgm:spPr/>
      <dgm:t>
        <a:bodyPr/>
        <a:lstStyle/>
        <a:p>
          <a:endParaRPr lang="en-US"/>
        </a:p>
      </dgm:t>
    </dgm:pt>
    <dgm:pt modelId="{4F24466A-9A89-4E9E-9B89-B7A2139C8E6C}" type="sibTrans" cxnId="{843896C7-2806-467C-8E3C-61A09DED2E0A}">
      <dgm:prSet/>
      <dgm:spPr/>
      <dgm:t>
        <a:bodyPr/>
        <a:lstStyle/>
        <a:p>
          <a:endParaRPr lang="en-US"/>
        </a:p>
      </dgm:t>
    </dgm:pt>
    <dgm:pt modelId="{43207F23-8FA7-4C57-9281-B8967F345C95}">
      <dgm:prSet phldrT="[Text]"/>
      <dgm:spPr>
        <a:solidFill>
          <a:schemeClr val="bg2"/>
        </a:solidFill>
        <a:ln w="38100">
          <a:solidFill>
            <a:schemeClr val="tx2"/>
          </a:solidFill>
        </a:ln>
      </dgm:spPr>
      <dgm:t>
        <a:bodyPr/>
        <a:lstStyle/>
        <a:p>
          <a:r>
            <a:rPr lang="en-US" b="1">
              <a:solidFill>
                <a:schemeClr val="tx2"/>
              </a:solidFill>
            </a:rPr>
            <a:t>House of Quality (HoQ)</a:t>
          </a:r>
        </a:p>
      </dgm:t>
    </dgm:pt>
    <dgm:pt modelId="{204C8CB6-9DB3-4A4C-821B-70247191FC87}" type="parTrans" cxnId="{762B95BF-29EB-4A0E-9F6F-31945DCC7AEF}">
      <dgm:prSet/>
      <dgm:spPr/>
      <dgm:t>
        <a:bodyPr/>
        <a:lstStyle/>
        <a:p>
          <a:endParaRPr lang="en-US"/>
        </a:p>
      </dgm:t>
    </dgm:pt>
    <dgm:pt modelId="{CBA4D81E-FD50-43A8-8BCC-F0ADE91D48BC}" type="sibTrans" cxnId="{762B95BF-29EB-4A0E-9F6F-31945DCC7AEF}">
      <dgm:prSet/>
      <dgm:spPr/>
      <dgm:t>
        <a:bodyPr/>
        <a:lstStyle/>
        <a:p>
          <a:endParaRPr lang="en-US"/>
        </a:p>
      </dgm:t>
    </dgm:pt>
    <dgm:pt modelId="{2CEB7B6C-BCBC-4A0F-BCBF-B6C20013DBA1}">
      <dgm:prSet/>
      <dgm:spPr>
        <a:solidFill>
          <a:schemeClr val="bg2"/>
        </a:solidFill>
        <a:ln w="38100">
          <a:solidFill>
            <a:schemeClr val="tx2"/>
          </a:solidFill>
        </a:ln>
      </dgm:spPr>
      <dgm:t>
        <a:bodyPr/>
        <a:lstStyle/>
        <a:p>
          <a:r>
            <a:rPr lang="en-US" b="1">
              <a:solidFill>
                <a:schemeClr val="tx2"/>
              </a:solidFill>
            </a:rPr>
            <a:t>Pugh Charts</a:t>
          </a:r>
        </a:p>
      </dgm:t>
    </dgm:pt>
    <dgm:pt modelId="{67A5817D-5655-493C-96F5-6F1CB783A597}" type="parTrans" cxnId="{F3BB47C8-78BB-4839-AB6A-11F23387FF24}">
      <dgm:prSet/>
      <dgm:spPr/>
      <dgm:t>
        <a:bodyPr/>
        <a:lstStyle/>
        <a:p>
          <a:endParaRPr lang="en-US"/>
        </a:p>
      </dgm:t>
    </dgm:pt>
    <dgm:pt modelId="{59D1BE0A-750A-4439-AF34-A4F816DA776B}" type="sibTrans" cxnId="{F3BB47C8-78BB-4839-AB6A-11F23387FF24}">
      <dgm:prSet/>
      <dgm:spPr/>
      <dgm:t>
        <a:bodyPr/>
        <a:lstStyle/>
        <a:p>
          <a:endParaRPr lang="en-US"/>
        </a:p>
      </dgm:t>
    </dgm:pt>
    <dgm:pt modelId="{A1FE0FB7-EEE7-4676-BCE7-B97A548F91DB}">
      <dgm:prSet/>
      <dgm:spPr>
        <a:solidFill>
          <a:schemeClr val="bg2"/>
        </a:solidFill>
        <a:ln w="38100">
          <a:solidFill>
            <a:schemeClr val="tx2"/>
          </a:solidFill>
        </a:ln>
      </dgm:spPr>
      <dgm:t>
        <a:bodyPr/>
        <a:lstStyle/>
        <a:p>
          <a:r>
            <a:rPr lang="en-US" b="1">
              <a:solidFill>
                <a:schemeClr val="tx2"/>
              </a:solidFill>
            </a:rPr>
            <a:t>Analytical Hierarchy Process (AHP)</a:t>
          </a:r>
        </a:p>
      </dgm:t>
    </dgm:pt>
    <dgm:pt modelId="{203F5E86-8589-4F42-907E-3B9A44EB1897}" type="parTrans" cxnId="{1626818E-5C06-4233-909B-FF1D55F7C13B}">
      <dgm:prSet/>
      <dgm:spPr/>
      <dgm:t>
        <a:bodyPr/>
        <a:lstStyle/>
        <a:p>
          <a:endParaRPr lang="en-US"/>
        </a:p>
      </dgm:t>
    </dgm:pt>
    <dgm:pt modelId="{0DA527A9-1DCD-4752-8D22-70663D058632}" type="sibTrans" cxnId="{1626818E-5C06-4233-909B-FF1D55F7C13B}">
      <dgm:prSet/>
      <dgm:spPr/>
      <dgm:t>
        <a:bodyPr/>
        <a:lstStyle/>
        <a:p>
          <a:endParaRPr lang="en-US"/>
        </a:p>
      </dgm:t>
    </dgm:pt>
    <dgm:pt modelId="{0353D756-5B6F-40A3-BD24-4B4A01016FA3}" type="pres">
      <dgm:prSet presAssocID="{3EA41A9B-46BF-47DB-BE13-883B2ECBA05D}" presName="Name0" presStyleCnt="0">
        <dgm:presLayoutVars>
          <dgm:dir/>
          <dgm:animLvl val="lvl"/>
          <dgm:resizeHandles val="exact"/>
        </dgm:presLayoutVars>
      </dgm:prSet>
      <dgm:spPr/>
    </dgm:pt>
    <dgm:pt modelId="{8D5F565A-C438-4BB5-B8CC-7204AB018943}" type="pres">
      <dgm:prSet presAssocID="{E3F593A1-AB3C-41FC-930D-03CDBE5997F0}" presName="parTxOnly" presStyleLbl="node1" presStyleIdx="0" presStyleCnt="4" custScaleY="122184">
        <dgm:presLayoutVars>
          <dgm:chMax val="0"/>
          <dgm:chPref val="0"/>
          <dgm:bulletEnabled val="1"/>
        </dgm:presLayoutVars>
      </dgm:prSet>
      <dgm:spPr/>
    </dgm:pt>
    <dgm:pt modelId="{955D7C70-AFFB-4D6F-9236-CAD83F52E700}" type="pres">
      <dgm:prSet presAssocID="{4F24466A-9A89-4E9E-9B89-B7A2139C8E6C}" presName="parTxOnlySpace" presStyleCnt="0"/>
      <dgm:spPr/>
    </dgm:pt>
    <dgm:pt modelId="{43B3B2CC-E7F6-44B6-B58E-907C99D180D3}" type="pres">
      <dgm:prSet presAssocID="{43207F23-8FA7-4C57-9281-B8967F345C95}" presName="parTxOnly" presStyleLbl="node1" presStyleIdx="1" presStyleCnt="4" custScaleY="122184">
        <dgm:presLayoutVars>
          <dgm:chMax val="0"/>
          <dgm:chPref val="0"/>
          <dgm:bulletEnabled val="1"/>
        </dgm:presLayoutVars>
      </dgm:prSet>
      <dgm:spPr/>
    </dgm:pt>
    <dgm:pt modelId="{9ACA7A0E-6485-4774-8BEC-768307C86F57}" type="pres">
      <dgm:prSet presAssocID="{CBA4D81E-FD50-43A8-8BCC-F0ADE91D48BC}" presName="parTxOnlySpace" presStyleCnt="0"/>
      <dgm:spPr/>
    </dgm:pt>
    <dgm:pt modelId="{1A1F51AA-5795-4652-BCC3-01B4E25AF12E}" type="pres">
      <dgm:prSet presAssocID="{2CEB7B6C-BCBC-4A0F-BCBF-B6C20013DBA1}" presName="parTxOnly" presStyleLbl="node1" presStyleIdx="2" presStyleCnt="4" custScaleY="122184">
        <dgm:presLayoutVars>
          <dgm:chMax val="0"/>
          <dgm:chPref val="0"/>
          <dgm:bulletEnabled val="1"/>
        </dgm:presLayoutVars>
      </dgm:prSet>
      <dgm:spPr/>
    </dgm:pt>
    <dgm:pt modelId="{ADE73801-B1BC-4ACA-BA6E-F18DE8A844B1}" type="pres">
      <dgm:prSet presAssocID="{59D1BE0A-750A-4439-AF34-A4F816DA776B}" presName="parTxOnlySpace" presStyleCnt="0"/>
      <dgm:spPr/>
    </dgm:pt>
    <dgm:pt modelId="{638D2919-2A37-4869-A211-9580F07AB607}" type="pres">
      <dgm:prSet presAssocID="{A1FE0FB7-EEE7-4676-BCE7-B97A548F91DB}" presName="parTxOnly" presStyleLbl="node1" presStyleIdx="3" presStyleCnt="4" custScaleY="122184">
        <dgm:presLayoutVars>
          <dgm:chMax val="0"/>
          <dgm:chPref val="0"/>
          <dgm:bulletEnabled val="1"/>
        </dgm:presLayoutVars>
      </dgm:prSet>
      <dgm:spPr/>
    </dgm:pt>
  </dgm:ptLst>
  <dgm:cxnLst>
    <dgm:cxn modelId="{E3194E04-2DC5-4483-8232-33EF3D79BA8C}" type="presOf" srcId="{A1FE0FB7-EEE7-4676-BCE7-B97A548F91DB}" destId="{638D2919-2A37-4869-A211-9580F07AB607}" srcOrd="0" destOrd="0" presId="urn:microsoft.com/office/officeart/2005/8/layout/chevron1"/>
    <dgm:cxn modelId="{9A6B865C-5C8C-4D98-958D-0D1782A1CEB0}" type="presOf" srcId="{43207F23-8FA7-4C57-9281-B8967F345C95}" destId="{43B3B2CC-E7F6-44B6-B58E-907C99D180D3}" srcOrd="0" destOrd="0" presId="urn:microsoft.com/office/officeart/2005/8/layout/chevron1"/>
    <dgm:cxn modelId="{04E9C25C-9323-4FAD-B932-68FE2BA856CB}" type="presOf" srcId="{3EA41A9B-46BF-47DB-BE13-883B2ECBA05D}" destId="{0353D756-5B6F-40A3-BD24-4B4A01016FA3}" srcOrd="0" destOrd="0" presId="urn:microsoft.com/office/officeart/2005/8/layout/chevron1"/>
    <dgm:cxn modelId="{37456942-0942-4089-967A-3CC8B2D824A4}" type="presOf" srcId="{2CEB7B6C-BCBC-4A0F-BCBF-B6C20013DBA1}" destId="{1A1F51AA-5795-4652-BCC3-01B4E25AF12E}" srcOrd="0" destOrd="0" presId="urn:microsoft.com/office/officeart/2005/8/layout/chevron1"/>
    <dgm:cxn modelId="{1626818E-5C06-4233-909B-FF1D55F7C13B}" srcId="{3EA41A9B-46BF-47DB-BE13-883B2ECBA05D}" destId="{A1FE0FB7-EEE7-4676-BCE7-B97A548F91DB}" srcOrd="3" destOrd="0" parTransId="{203F5E86-8589-4F42-907E-3B9A44EB1897}" sibTransId="{0DA527A9-1DCD-4752-8D22-70663D058632}"/>
    <dgm:cxn modelId="{762B95BF-29EB-4A0E-9F6F-31945DCC7AEF}" srcId="{3EA41A9B-46BF-47DB-BE13-883B2ECBA05D}" destId="{43207F23-8FA7-4C57-9281-B8967F345C95}" srcOrd="1" destOrd="0" parTransId="{204C8CB6-9DB3-4A4C-821B-70247191FC87}" sibTransId="{CBA4D81E-FD50-43A8-8BCC-F0ADE91D48BC}"/>
    <dgm:cxn modelId="{843896C7-2806-467C-8E3C-61A09DED2E0A}" srcId="{3EA41A9B-46BF-47DB-BE13-883B2ECBA05D}" destId="{E3F593A1-AB3C-41FC-930D-03CDBE5997F0}" srcOrd="0" destOrd="0" parTransId="{BC2D4061-4C4D-4848-9B13-EA71B4B1AFBE}" sibTransId="{4F24466A-9A89-4E9E-9B89-B7A2139C8E6C}"/>
    <dgm:cxn modelId="{F3BB47C8-78BB-4839-AB6A-11F23387FF24}" srcId="{3EA41A9B-46BF-47DB-BE13-883B2ECBA05D}" destId="{2CEB7B6C-BCBC-4A0F-BCBF-B6C20013DBA1}" srcOrd="2" destOrd="0" parTransId="{67A5817D-5655-493C-96F5-6F1CB783A597}" sibTransId="{59D1BE0A-750A-4439-AF34-A4F816DA776B}"/>
    <dgm:cxn modelId="{675909CC-332F-4659-92A8-DCC855E38C5D}" type="presOf" srcId="{E3F593A1-AB3C-41FC-930D-03CDBE5997F0}" destId="{8D5F565A-C438-4BB5-B8CC-7204AB018943}" srcOrd="0" destOrd="0" presId="urn:microsoft.com/office/officeart/2005/8/layout/chevron1"/>
    <dgm:cxn modelId="{905D2151-C207-4FC0-8194-E47CDDD90B5F}" type="presParOf" srcId="{0353D756-5B6F-40A3-BD24-4B4A01016FA3}" destId="{8D5F565A-C438-4BB5-B8CC-7204AB018943}" srcOrd="0" destOrd="0" presId="urn:microsoft.com/office/officeart/2005/8/layout/chevron1"/>
    <dgm:cxn modelId="{5C6E91C1-AC0C-4F1E-91E9-E59AFCA1BA09}" type="presParOf" srcId="{0353D756-5B6F-40A3-BD24-4B4A01016FA3}" destId="{955D7C70-AFFB-4D6F-9236-CAD83F52E700}" srcOrd="1" destOrd="0" presId="urn:microsoft.com/office/officeart/2005/8/layout/chevron1"/>
    <dgm:cxn modelId="{2C923067-2A9C-4B29-AAA9-EC298D76593F}" type="presParOf" srcId="{0353D756-5B6F-40A3-BD24-4B4A01016FA3}" destId="{43B3B2CC-E7F6-44B6-B58E-907C99D180D3}" srcOrd="2" destOrd="0" presId="urn:microsoft.com/office/officeart/2005/8/layout/chevron1"/>
    <dgm:cxn modelId="{5B8D2952-7B5C-4787-8E76-3D57EBDAEB5F}" type="presParOf" srcId="{0353D756-5B6F-40A3-BD24-4B4A01016FA3}" destId="{9ACA7A0E-6485-4774-8BEC-768307C86F57}" srcOrd="3" destOrd="0" presId="urn:microsoft.com/office/officeart/2005/8/layout/chevron1"/>
    <dgm:cxn modelId="{F34F0BB8-D340-4DEB-88A4-651A931BA706}" type="presParOf" srcId="{0353D756-5B6F-40A3-BD24-4B4A01016FA3}" destId="{1A1F51AA-5795-4652-BCC3-01B4E25AF12E}" srcOrd="4" destOrd="0" presId="urn:microsoft.com/office/officeart/2005/8/layout/chevron1"/>
    <dgm:cxn modelId="{2DB9762A-AF65-4205-8C5B-E65B6EAC5B25}" type="presParOf" srcId="{0353D756-5B6F-40A3-BD24-4B4A01016FA3}" destId="{ADE73801-B1BC-4ACA-BA6E-F18DE8A844B1}" srcOrd="5" destOrd="0" presId="urn:microsoft.com/office/officeart/2005/8/layout/chevron1"/>
    <dgm:cxn modelId="{BAD8DAE6-F084-4086-B835-723EBB10E6E8}" type="presParOf" srcId="{0353D756-5B6F-40A3-BD24-4B4A01016FA3}" destId="{638D2919-2A37-4869-A211-9580F07AB607}"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Reliable Feedback</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Consistent Measurements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9131-8710-494F-9B11-C9F9A18F7E32}">
      <dsp:nvSpPr>
        <dsp:cNvPr id="0" name=""/>
        <dsp:cNvSpPr/>
      </dsp:nvSpPr>
      <dsp:spPr>
        <a:xfrm>
          <a:off x="4267763" y="2626549"/>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894A0F43-A54F-4AB9-BD81-F71FDA5F2948}">
      <dsp:nvSpPr>
        <dsp:cNvPr id="0" name=""/>
        <dsp:cNvSpPr/>
      </dsp:nvSpPr>
      <dsp:spPr>
        <a:xfrm>
          <a:off x="495438" y="2653684"/>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370E83D3-F013-4C0F-8C11-8FA83DEF3310}">
      <dsp:nvSpPr>
        <dsp:cNvPr id="0" name=""/>
        <dsp:cNvSpPr/>
      </dsp:nvSpPr>
      <dsp:spPr>
        <a:xfrm>
          <a:off x="4214565"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457436B-D42A-4362-A7B0-7C5AB8CFDD13}">
      <dsp:nvSpPr>
        <dsp:cNvPr id="0" name=""/>
        <dsp:cNvSpPr/>
      </dsp:nvSpPr>
      <dsp:spPr>
        <a:xfrm>
          <a:off x="493578"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E67635BA-2560-4A66-BDEB-3E4BE55E990C}">
      <dsp:nvSpPr>
        <dsp:cNvPr id="0" name=""/>
        <dsp:cNvSpPr/>
      </dsp:nvSpPr>
      <dsp:spPr>
        <a:xfrm>
          <a:off x="268008"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Automation</a:t>
          </a:r>
        </a:p>
      </dsp:txBody>
      <dsp:txXfrm>
        <a:off x="268008" y="1945201"/>
        <a:ext cx="3146945" cy="333081"/>
      </dsp:txXfrm>
    </dsp:sp>
    <dsp:sp modelId="{969BFD56-1EEB-4A00-9031-72935EF8A25B}">
      <dsp:nvSpPr>
        <dsp:cNvPr id="0" name=""/>
        <dsp:cNvSpPr/>
      </dsp:nvSpPr>
      <dsp:spPr>
        <a:xfrm>
          <a:off x="268008"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10DF7-E079-450E-8062-3A4D321AA050}">
      <dsp:nvSpPr>
        <dsp:cNvPr id="0" name=""/>
        <dsp:cNvSpPr/>
      </dsp:nvSpPr>
      <dsp:spPr>
        <a:xfrm>
          <a:off x="4022737"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Accuracy</a:t>
          </a:r>
        </a:p>
      </dsp:txBody>
      <dsp:txXfrm>
        <a:off x="4022737" y="1945201"/>
        <a:ext cx="3146945" cy="333081"/>
      </dsp:txXfrm>
    </dsp:sp>
    <dsp:sp modelId="{60B33C7D-ABDE-40D3-BE96-F307B141593C}">
      <dsp:nvSpPr>
        <dsp:cNvPr id="0" name=""/>
        <dsp:cNvSpPr/>
      </dsp:nvSpPr>
      <dsp:spPr>
        <a:xfrm>
          <a:off x="4022737"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E0F9-A9D0-488F-97AA-F601C41C569B}">
      <dsp:nvSpPr>
        <dsp:cNvPr id="0" name=""/>
        <dsp:cNvSpPr/>
      </dsp:nvSpPr>
      <dsp:spPr>
        <a:xfrm>
          <a:off x="268008"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Consistency</a:t>
          </a:r>
        </a:p>
      </dsp:txBody>
      <dsp:txXfrm>
        <a:off x="268008" y="4561743"/>
        <a:ext cx="3146945" cy="333081"/>
      </dsp:txXfrm>
    </dsp:sp>
    <dsp:sp modelId="{9678D69B-2DCD-4790-B67E-3172B975184E}">
      <dsp:nvSpPr>
        <dsp:cNvPr id="0" name=""/>
        <dsp:cNvSpPr/>
      </dsp:nvSpPr>
      <dsp:spPr>
        <a:xfrm>
          <a:off x="268008"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41650-8C88-4EFA-BFAC-40D8779A65F2}">
      <dsp:nvSpPr>
        <dsp:cNvPr id="0" name=""/>
        <dsp:cNvSpPr/>
      </dsp:nvSpPr>
      <dsp:spPr>
        <a:xfrm>
          <a:off x="4022737"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Adaptability</a:t>
          </a:r>
        </a:p>
      </dsp:txBody>
      <dsp:txXfrm>
        <a:off x="4022737" y="4561743"/>
        <a:ext cx="3146945" cy="333081"/>
      </dsp:txXfrm>
    </dsp:sp>
    <dsp:sp modelId="{35690174-D46B-48ED-9BEB-6A30B0017881}">
      <dsp:nvSpPr>
        <dsp:cNvPr id="0" name=""/>
        <dsp:cNvSpPr/>
      </dsp:nvSpPr>
      <dsp:spPr>
        <a:xfrm>
          <a:off x="4022737"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Measures Entire Region</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Secures and Levels Sample</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Adaptable</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Two Triangle Bracket Supports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Custom Chuck Head Assembly</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Live Center</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Tracks to Move the Brackets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Linear Guide Rail</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1448"/>
          <a:ext cx="4428449" cy="596057"/>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Design Elements</a:t>
          </a:r>
        </a:p>
      </dsp:txBody>
      <dsp:txXfrm>
        <a:off x="29097" y="110545"/>
        <a:ext cx="4370255" cy="53786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9B9060-085D-418B-8DCE-E956869E4FF1}">
      <dsp:nvSpPr>
        <dsp:cNvPr id="0" name=""/>
        <dsp:cNvSpPr/>
      </dsp:nvSpPr>
      <dsp:spPr>
        <a:xfrm>
          <a:off x="0" y="1445"/>
          <a:ext cx="8686800" cy="822957"/>
        </a:xfrm>
        <a:prstGeom prst="roundRect">
          <a:avLst/>
        </a:prstGeom>
        <a:solidFill>
          <a:schemeClr val="tx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Planning ahead is important</a:t>
          </a:r>
        </a:p>
      </dsp:txBody>
      <dsp:txXfrm>
        <a:off x="40173" y="41618"/>
        <a:ext cx="8606454" cy="742611"/>
      </dsp:txXfrm>
    </dsp:sp>
    <dsp:sp modelId="{AF788133-F134-4D2D-B53B-383C96A2F589}">
      <dsp:nvSpPr>
        <dsp:cNvPr id="0" name=""/>
        <dsp:cNvSpPr/>
      </dsp:nvSpPr>
      <dsp:spPr>
        <a:xfrm>
          <a:off x="0" y="945362"/>
          <a:ext cx="8686800" cy="822957"/>
        </a:xfrm>
        <a:prstGeom prst="roundRect">
          <a:avLst/>
        </a:prstGeom>
        <a:solidFill>
          <a:srgbClr val="C54639"/>
        </a:solidFill>
        <a:ln w="38100" cap="flat" cmpd="sng" algn="ctr">
          <a:solidFill>
            <a:srgbClr val="C5463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Be prepared for setbacks</a:t>
          </a:r>
        </a:p>
      </dsp:txBody>
      <dsp:txXfrm>
        <a:off x="40173" y="985535"/>
        <a:ext cx="8606454" cy="742611"/>
      </dsp:txXfrm>
    </dsp:sp>
    <dsp:sp modelId="{9BF5A460-17BF-45BF-AA06-75F240A31C78}">
      <dsp:nvSpPr>
        <dsp:cNvPr id="0" name=""/>
        <dsp:cNvSpPr/>
      </dsp:nvSpPr>
      <dsp:spPr>
        <a:xfrm>
          <a:off x="0" y="1889280"/>
          <a:ext cx="8686800" cy="822957"/>
        </a:xfrm>
        <a:prstGeom prst="roundRect">
          <a:avLst/>
        </a:prstGeom>
        <a:solidFill>
          <a:srgbClr val="E3512E"/>
        </a:solidFill>
        <a:ln w="38100" cap="flat" cmpd="sng" algn="ctr">
          <a:solidFill>
            <a:srgbClr val="E351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1"/>
              </a:solidFill>
            </a:rPr>
            <a:t>Keep moving</a:t>
          </a:r>
        </a:p>
      </dsp:txBody>
      <dsp:txXfrm>
        <a:off x="40173" y="1929453"/>
        <a:ext cx="8606454" cy="742611"/>
      </dsp:txXfrm>
    </dsp:sp>
    <dsp:sp modelId="{F10CB06D-9409-4738-A92D-52BD8149C361}">
      <dsp:nvSpPr>
        <dsp:cNvPr id="0" name=""/>
        <dsp:cNvSpPr/>
      </dsp:nvSpPr>
      <dsp:spPr>
        <a:xfrm>
          <a:off x="0" y="2833197"/>
          <a:ext cx="8686800" cy="822957"/>
        </a:xfrm>
        <a:prstGeom prst="roundRect">
          <a:avLst/>
        </a:prstGeom>
        <a:solidFill>
          <a:schemeClr val="bg2"/>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Ensure parts ordered fit</a:t>
          </a:r>
          <a:endParaRPr lang="en-US" sz="2400" b="1" kern="1200">
            <a:solidFill>
              <a:schemeClr val="tx2"/>
            </a:solidFill>
          </a:endParaRPr>
        </a:p>
      </dsp:txBody>
      <dsp:txXfrm>
        <a:off x="40173" y="2873370"/>
        <a:ext cx="8606454" cy="742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Open-source software.</a:t>
          </a:r>
        </a:p>
      </dsp:txBody>
      <dsp:txXfrm>
        <a:off x="476919" y="175185"/>
        <a:ext cx="5707179" cy="49507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Andrew Atallah</a:t>
          </a:r>
        </a:p>
      </dsp:txBody>
      <dsp:txXfrm>
        <a:off x="53565" y="236442"/>
        <a:ext cx="4464870" cy="99015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Sean Hemstreet</a:t>
          </a:r>
        </a:p>
      </dsp:txBody>
      <dsp:txXfrm>
        <a:off x="53565" y="236442"/>
        <a:ext cx="4464870" cy="99015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Joshua Huls</a:t>
          </a:r>
        </a:p>
      </dsp:txBody>
      <dsp:txXfrm>
        <a:off x="53565" y="236442"/>
        <a:ext cx="4464870" cy="99015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Liora Louis</a:t>
          </a:r>
        </a:p>
      </dsp:txBody>
      <dsp:txXfrm>
        <a:off x="53565" y="236442"/>
        <a:ext cx="4464870" cy="9901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Given one working fluxmeter and sensor.</a:t>
          </a:r>
        </a:p>
      </dsp:txBody>
      <dsp:txXfrm>
        <a:off x="476919" y="175185"/>
        <a:ext cx="5707179" cy="4950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Testing can be performed at Danfoss.</a:t>
          </a:r>
        </a:p>
      </dsp:txBody>
      <dsp:txXfrm>
        <a:off x="476919" y="175185"/>
        <a:ext cx="5707179" cy="4950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Operator will be able to load shaft onto device.</a:t>
          </a:r>
        </a:p>
      </dsp:txBody>
      <dsp:txXfrm>
        <a:off x="476919" y="175185"/>
        <a:ext cx="5707179" cy="4950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Device will be used infrequently.</a:t>
          </a:r>
        </a:p>
      </dsp:txBody>
      <dsp:txXfrm>
        <a:off x="476919" y="175185"/>
        <a:ext cx="5707179" cy="495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F565A-C438-4BB5-B8CC-7204AB018943}">
      <dsp:nvSpPr>
        <dsp:cNvPr id="0" name=""/>
        <dsp:cNvSpPr/>
      </dsp:nvSpPr>
      <dsp:spPr>
        <a:xfrm>
          <a:off x="4793" y="278324"/>
          <a:ext cx="2790036" cy="1363591"/>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Binary Pairwise Comparison</a:t>
          </a:r>
        </a:p>
      </dsp:txBody>
      <dsp:txXfrm>
        <a:off x="686589" y="278324"/>
        <a:ext cx="1426445" cy="1363591"/>
      </dsp:txXfrm>
    </dsp:sp>
    <dsp:sp modelId="{43B3B2CC-E7F6-44B6-B58E-907C99D180D3}">
      <dsp:nvSpPr>
        <dsp:cNvPr id="0" name=""/>
        <dsp:cNvSpPr/>
      </dsp:nvSpPr>
      <dsp:spPr>
        <a:xfrm>
          <a:off x="2515825" y="278324"/>
          <a:ext cx="2790036" cy="1363591"/>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House of Quality (HoQ)</a:t>
          </a:r>
        </a:p>
      </dsp:txBody>
      <dsp:txXfrm>
        <a:off x="3197621" y="278324"/>
        <a:ext cx="1426445" cy="1363591"/>
      </dsp:txXfrm>
    </dsp:sp>
    <dsp:sp modelId="{1A1F51AA-5795-4652-BCC3-01B4E25AF12E}">
      <dsp:nvSpPr>
        <dsp:cNvPr id="0" name=""/>
        <dsp:cNvSpPr/>
      </dsp:nvSpPr>
      <dsp:spPr>
        <a:xfrm>
          <a:off x="5026858" y="278324"/>
          <a:ext cx="2790036" cy="1363591"/>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Pugh Charts</a:t>
          </a:r>
        </a:p>
      </dsp:txBody>
      <dsp:txXfrm>
        <a:off x="5708654" y="278324"/>
        <a:ext cx="1426445" cy="1363591"/>
      </dsp:txXfrm>
    </dsp:sp>
    <dsp:sp modelId="{638D2919-2A37-4869-A211-9580F07AB607}">
      <dsp:nvSpPr>
        <dsp:cNvPr id="0" name=""/>
        <dsp:cNvSpPr/>
      </dsp:nvSpPr>
      <dsp:spPr>
        <a:xfrm>
          <a:off x="7537890" y="278324"/>
          <a:ext cx="2790036" cy="1363591"/>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Analytical Hierarchy Process (AHP)</a:t>
          </a:r>
        </a:p>
      </dsp:txBody>
      <dsp:txXfrm>
        <a:off x="8219686" y="278324"/>
        <a:ext cx="1426445" cy="13635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Reliable Feedback</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Consistent Measurements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11</a:t>
            </a:fld>
            <a:endParaRPr lang="en-US"/>
          </a:p>
        </p:txBody>
      </p:sp>
    </p:spTree>
    <p:extLst>
      <p:ext uri="{BB962C8B-B14F-4D97-AF65-F5344CB8AC3E}">
        <p14:creationId xmlns:p14="http://schemas.microsoft.com/office/powerpoint/2010/main" val="1806886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404794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positions, open and closed to move the sensitive and delicate sensor probe out of the way when loading</a:t>
            </a:r>
          </a:p>
        </p:txBody>
      </p:sp>
      <p:sp>
        <p:nvSpPr>
          <p:cNvPr id="4" name="Slide Number Placeholder 3"/>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223708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positions, open and closed to move the sensitive and delicate sensor probe out of the way when loading</a:t>
            </a:r>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333319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positions, open and closed to move the sensitive and delicate sensor probe out of the way when loading</a:t>
            </a:r>
          </a:p>
        </p:txBody>
      </p:sp>
      <p:sp>
        <p:nvSpPr>
          <p:cNvPr id="4" name="Slide Number Placeholder 3"/>
          <p:cNvSpPr>
            <a:spLocks noGrp="1"/>
          </p:cNvSpPr>
          <p:nvPr>
            <p:ph type="sldNum" sz="quarter" idx="5"/>
          </p:nvPr>
        </p:nvSpPr>
        <p:spPr/>
        <p:txBody>
          <a:bodyPr/>
          <a:lstStyle/>
          <a:p>
            <a:fld id="{41CCC1AB-48B7-0748-A812-2B7A531C5611}" type="slidenum">
              <a:rPr lang="en-US" smtClean="0"/>
              <a:t>21</a:t>
            </a:fld>
            <a:endParaRPr lang="en-US"/>
          </a:p>
        </p:txBody>
      </p:sp>
    </p:spTree>
    <p:extLst>
      <p:ext uri="{BB962C8B-B14F-4D97-AF65-F5344CB8AC3E}">
        <p14:creationId xmlns:p14="http://schemas.microsoft.com/office/powerpoint/2010/main" val="90530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2973470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3021760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4/5/2024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4/5/2024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diagramLayout" Target="../diagrams/layout7.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11" Type="http://schemas.openxmlformats.org/officeDocument/2006/relationships/image" Target="../media/image32.png"/><Relationship Id="rId5" Type="http://schemas.openxmlformats.org/officeDocument/2006/relationships/diagramColors" Target="../diagrams/colors7.xml"/><Relationship Id="rId10" Type="http://schemas.openxmlformats.org/officeDocument/2006/relationships/image" Target="../media/image31.png"/><Relationship Id="rId4" Type="http://schemas.openxmlformats.org/officeDocument/2006/relationships/diagramQuickStyle" Target="../diagrams/quickStyle7.xml"/><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13" Type="http://schemas.openxmlformats.org/officeDocument/2006/relationships/diagramColors" Target="../diagrams/colors9.xml"/><Relationship Id="rId18" Type="http://schemas.openxmlformats.org/officeDocument/2006/relationships/diagramQuickStyle" Target="../diagrams/quickStyle10.xml"/><Relationship Id="rId26" Type="http://schemas.microsoft.com/office/2007/relationships/diagramDrawing" Target="../diagrams/drawing11.xml"/><Relationship Id="rId3" Type="http://schemas.openxmlformats.org/officeDocument/2006/relationships/image" Target="../media/image36.png"/><Relationship Id="rId21" Type="http://schemas.openxmlformats.org/officeDocument/2006/relationships/image" Target="../media/image38.png"/><Relationship Id="rId7" Type="http://schemas.openxmlformats.org/officeDocument/2006/relationships/diagramColors" Target="../diagrams/colors8.xml"/><Relationship Id="rId12" Type="http://schemas.openxmlformats.org/officeDocument/2006/relationships/diagramQuickStyle" Target="../diagrams/quickStyle9.xml"/><Relationship Id="rId17" Type="http://schemas.openxmlformats.org/officeDocument/2006/relationships/diagramLayout" Target="../diagrams/layout10.xml"/><Relationship Id="rId25" Type="http://schemas.openxmlformats.org/officeDocument/2006/relationships/diagramColors" Target="../diagrams/colors11.xml"/><Relationship Id="rId33"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diagramData" Target="../diagrams/data10.xml"/><Relationship Id="rId20" Type="http://schemas.microsoft.com/office/2007/relationships/diagramDrawing" Target="../diagrams/drawing10.xml"/><Relationship Id="rId29" Type="http://schemas.openxmlformats.org/officeDocument/2006/relationships/diagramLayout" Target="../diagrams/layout12.xml"/><Relationship Id="rId1" Type="http://schemas.openxmlformats.org/officeDocument/2006/relationships/slideLayout" Target="../slideLayouts/slideLayout16.xml"/><Relationship Id="rId6" Type="http://schemas.openxmlformats.org/officeDocument/2006/relationships/diagramQuickStyle" Target="../diagrams/quickStyle8.xml"/><Relationship Id="rId11" Type="http://schemas.openxmlformats.org/officeDocument/2006/relationships/diagramLayout" Target="../diagrams/layout9.xml"/><Relationship Id="rId24" Type="http://schemas.openxmlformats.org/officeDocument/2006/relationships/diagramQuickStyle" Target="../diagrams/quickStyle11.xml"/><Relationship Id="rId32" Type="http://schemas.microsoft.com/office/2007/relationships/diagramDrawing" Target="../diagrams/drawing12.xml"/><Relationship Id="rId5" Type="http://schemas.openxmlformats.org/officeDocument/2006/relationships/diagramLayout" Target="../diagrams/layout8.xml"/><Relationship Id="rId15" Type="http://schemas.openxmlformats.org/officeDocument/2006/relationships/image" Target="../media/image26.png"/><Relationship Id="rId23" Type="http://schemas.openxmlformats.org/officeDocument/2006/relationships/diagramLayout" Target="../diagrams/layout11.xml"/><Relationship Id="rId28" Type="http://schemas.openxmlformats.org/officeDocument/2006/relationships/diagramData" Target="../diagrams/data12.xml"/><Relationship Id="rId10" Type="http://schemas.openxmlformats.org/officeDocument/2006/relationships/diagramData" Target="../diagrams/data9.xml"/><Relationship Id="rId19" Type="http://schemas.openxmlformats.org/officeDocument/2006/relationships/diagramColors" Target="../diagrams/colors10.xml"/><Relationship Id="rId31" Type="http://schemas.openxmlformats.org/officeDocument/2006/relationships/diagramColors" Target="../diagrams/colors12.xml"/><Relationship Id="rId4" Type="http://schemas.openxmlformats.org/officeDocument/2006/relationships/diagramData" Target="../diagrams/data8.xml"/><Relationship Id="rId9" Type="http://schemas.openxmlformats.org/officeDocument/2006/relationships/image" Target="../media/image37.png"/><Relationship Id="rId14" Type="http://schemas.microsoft.com/office/2007/relationships/diagramDrawing" Target="../diagrams/drawing9.xml"/><Relationship Id="rId22" Type="http://schemas.openxmlformats.org/officeDocument/2006/relationships/diagramData" Target="../diagrams/data11.xml"/><Relationship Id="rId27" Type="http://schemas.openxmlformats.org/officeDocument/2006/relationships/image" Target="../media/image22.png"/><Relationship Id="rId30" Type="http://schemas.openxmlformats.org/officeDocument/2006/relationships/diagramQuickStyle" Target="../diagrams/quickStyle12.xml"/><Relationship Id="rId8" Type="http://schemas.microsoft.com/office/2007/relationships/diagramDrawing" Target="../diagrams/drawing8.xml"/></Relationships>
</file>

<file path=ppt/slides/_rels/slide12.xml.rels><?xml version="1.0" encoding="UTF-8" standalone="yes"?>
<Relationships xmlns="http://schemas.openxmlformats.org/package/2006/relationships"><Relationship Id="rId13" Type="http://schemas.openxmlformats.org/officeDocument/2006/relationships/diagramColors" Target="../diagrams/colors14.xml"/><Relationship Id="rId18" Type="http://schemas.openxmlformats.org/officeDocument/2006/relationships/diagramColors" Target="../diagrams/colors15.xml"/><Relationship Id="rId26" Type="http://schemas.openxmlformats.org/officeDocument/2006/relationships/diagramLayout" Target="../diagrams/layout17.xml"/><Relationship Id="rId3" Type="http://schemas.microsoft.com/office/2017/06/relationships/model3d" Target="../media/model3d1.glb"/><Relationship Id="rId21" Type="http://schemas.openxmlformats.org/officeDocument/2006/relationships/diagramLayout" Target="../diagrams/layout16.xml"/><Relationship Id="rId34" Type="http://schemas.microsoft.com/office/2007/relationships/diagramDrawing" Target="../diagrams/drawing18.xml"/><Relationship Id="rId7" Type="http://schemas.openxmlformats.org/officeDocument/2006/relationships/diagramQuickStyle" Target="../diagrams/quickStyle13.xml"/><Relationship Id="rId12" Type="http://schemas.openxmlformats.org/officeDocument/2006/relationships/diagramQuickStyle" Target="../diagrams/quickStyle14.xml"/><Relationship Id="rId17" Type="http://schemas.openxmlformats.org/officeDocument/2006/relationships/diagramQuickStyle" Target="../diagrams/quickStyle15.xml"/><Relationship Id="rId25" Type="http://schemas.openxmlformats.org/officeDocument/2006/relationships/diagramData" Target="../diagrams/data17.xml"/><Relationship Id="rId33" Type="http://schemas.openxmlformats.org/officeDocument/2006/relationships/diagramColors" Target="../diagrams/colors18.xml"/><Relationship Id="rId2" Type="http://schemas.openxmlformats.org/officeDocument/2006/relationships/notesSlide" Target="../notesSlides/notesSlide2.xml"/><Relationship Id="rId16" Type="http://schemas.openxmlformats.org/officeDocument/2006/relationships/diagramLayout" Target="../diagrams/layout15.xml"/><Relationship Id="rId20" Type="http://schemas.openxmlformats.org/officeDocument/2006/relationships/diagramData" Target="../diagrams/data16.xml"/><Relationship Id="rId29" Type="http://schemas.microsoft.com/office/2007/relationships/diagramDrawing" Target="../diagrams/drawing17.xml"/><Relationship Id="rId1" Type="http://schemas.openxmlformats.org/officeDocument/2006/relationships/slideLayout" Target="../slideLayouts/slideLayout16.xml"/><Relationship Id="rId6" Type="http://schemas.openxmlformats.org/officeDocument/2006/relationships/diagramLayout" Target="../diagrams/layout13.xml"/><Relationship Id="rId11" Type="http://schemas.openxmlformats.org/officeDocument/2006/relationships/diagramLayout" Target="../diagrams/layout14.xml"/><Relationship Id="rId24" Type="http://schemas.microsoft.com/office/2007/relationships/diagramDrawing" Target="../diagrams/drawing16.xml"/><Relationship Id="rId32" Type="http://schemas.openxmlformats.org/officeDocument/2006/relationships/diagramQuickStyle" Target="../diagrams/quickStyle18.xml"/><Relationship Id="rId5" Type="http://schemas.openxmlformats.org/officeDocument/2006/relationships/diagramData" Target="../diagrams/data13.xml"/><Relationship Id="rId15" Type="http://schemas.openxmlformats.org/officeDocument/2006/relationships/diagramData" Target="../diagrams/data15.xml"/><Relationship Id="rId23" Type="http://schemas.openxmlformats.org/officeDocument/2006/relationships/diagramColors" Target="../diagrams/colors16.xml"/><Relationship Id="rId28" Type="http://schemas.openxmlformats.org/officeDocument/2006/relationships/diagramColors" Target="../diagrams/colors17.xml"/><Relationship Id="rId10" Type="http://schemas.openxmlformats.org/officeDocument/2006/relationships/diagramData" Target="../diagrams/data14.xml"/><Relationship Id="rId19" Type="http://schemas.microsoft.com/office/2007/relationships/diagramDrawing" Target="../diagrams/drawing15.xml"/><Relationship Id="rId31" Type="http://schemas.openxmlformats.org/officeDocument/2006/relationships/diagramLayout" Target="../diagrams/layout18.xml"/><Relationship Id="rId4" Type="http://schemas.openxmlformats.org/officeDocument/2006/relationships/image" Target="../media/image40.png"/><Relationship Id="rId9" Type="http://schemas.microsoft.com/office/2007/relationships/diagramDrawing" Target="../diagrams/drawing13.xml"/><Relationship Id="rId14" Type="http://schemas.microsoft.com/office/2007/relationships/diagramDrawing" Target="../diagrams/drawing14.xml"/><Relationship Id="rId22" Type="http://schemas.openxmlformats.org/officeDocument/2006/relationships/diagramQuickStyle" Target="../diagrams/quickStyle16.xml"/><Relationship Id="rId27" Type="http://schemas.openxmlformats.org/officeDocument/2006/relationships/diagramQuickStyle" Target="../diagrams/quickStyle17.xml"/><Relationship Id="rId30" Type="http://schemas.openxmlformats.org/officeDocument/2006/relationships/diagramData" Target="../diagrams/data18.xml"/><Relationship Id="rId8" Type="http://schemas.openxmlformats.org/officeDocument/2006/relationships/diagramColors" Target="../diagrams/colors13.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7/06/relationships/model3d" Target="../media/model3d2.glb"/><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microsoft.com/office/2017/06/relationships/model3d" Target="../media/model3d2.glb"/><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microsoft.com/office/2017/06/relationships/model3d" Target="../media/model3d2.glb"/><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microsoft.com/office/2017/06/relationships/model3d" Target="../media/model3d3.glb"/><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7/06/relationships/model3d" Target="../media/model3d3.glb"/><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microsoft.com/office/2017/06/relationships/model3d" Target="../media/model3d3.glb"/><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48.png"/><Relationship Id="rId5" Type="http://schemas.microsoft.com/office/2017/06/relationships/model3d" Target="../media/model3d5.glb"/><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52.svg"/><Relationship Id="rId3" Type="http://schemas.microsoft.com/office/2017/06/relationships/model3d" Target="../media/model3d4.glb"/><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0.png"/><Relationship Id="rId5" Type="http://schemas.microsoft.com/office/2017/06/relationships/model3d" Target="../media/model3d5.glb"/><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microsoft.com/office/2017/06/relationships/model3d" Target="../media/model3d4.glb"/><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54.png"/><Relationship Id="rId5" Type="http://schemas.microsoft.com/office/2017/06/relationships/model3d" Target="../media/model3d5.glb"/><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2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6.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7.png"/><Relationship Id="rId4"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16.xml"/><Relationship Id="rId6" Type="http://schemas.openxmlformats.org/officeDocument/2006/relationships/image" Target="../media/image82.png"/><Relationship Id="rId5" Type="http://schemas.openxmlformats.org/officeDocument/2006/relationships/image" Target="../media/image81.svg"/><Relationship Id="rId10" Type="http://schemas.openxmlformats.org/officeDocument/2006/relationships/chart" Target="../charts/chart1.xml"/><Relationship Id="rId4" Type="http://schemas.openxmlformats.org/officeDocument/2006/relationships/image" Target="../media/image80.png"/><Relationship Id="rId9" Type="http://schemas.openxmlformats.org/officeDocument/2006/relationships/image" Target="../media/image85.svg"/></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diagramData" Target="../diagrams/data19.xml"/><Relationship Id="rId7" Type="http://schemas.microsoft.com/office/2007/relationships/diagramDrawing" Target="../diagrams/drawing19.xml"/><Relationship Id="rId12"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19.xml"/><Relationship Id="rId11" Type="http://schemas.openxmlformats.org/officeDocument/2006/relationships/image" Target="../media/image89.svg"/><Relationship Id="rId5" Type="http://schemas.openxmlformats.org/officeDocument/2006/relationships/diagramQuickStyle" Target="../diagrams/quickStyle19.xml"/><Relationship Id="rId10" Type="http://schemas.openxmlformats.org/officeDocument/2006/relationships/image" Target="../media/image88.png"/><Relationship Id="rId4" Type="http://schemas.openxmlformats.org/officeDocument/2006/relationships/diagramLayout" Target="../diagrams/layout19.xml"/><Relationship Id="rId9" Type="http://schemas.openxmlformats.org/officeDocument/2006/relationships/image" Target="../media/image87.svg"/></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21.xml"/><Relationship Id="rId13" Type="http://schemas.openxmlformats.org/officeDocument/2006/relationships/diagramLayout" Target="../diagrams/layout22.xml"/><Relationship Id="rId18" Type="http://schemas.openxmlformats.org/officeDocument/2006/relationships/diagramLayout" Target="../diagrams/layout23.xml"/><Relationship Id="rId26" Type="http://schemas.microsoft.com/office/2017/06/relationships/model3d" Target="../media/model3d3.glb"/><Relationship Id="rId3" Type="http://schemas.openxmlformats.org/officeDocument/2006/relationships/diagramLayout" Target="../diagrams/layout20.xml"/><Relationship Id="rId21" Type="http://schemas.microsoft.com/office/2007/relationships/diagramDrawing" Target="../diagrams/drawing23.xml"/><Relationship Id="rId7" Type="http://schemas.openxmlformats.org/officeDocument/2006/relationships/diagramData" Target="../diagrams/data21.xml"/><Relationship Id="rId12" Type="http://schemas.openxmlformats.org/officeDocument/2006/relationships/diagramData" Target="../diagrams/data22.xml"/><Relationship Id="rId17" Type="http://schemas.openxmlformats.org/officeDocument/2006/relationships/diagramData" Target="../diagrams/data23.xml"/><Relationship Id="rId25" Type="http://schemas.openxmlformats.org/officeDocument/2006/relationships/image" Target="../media/image95.png"/><Relationship Id="rId2" Type="http://schemas.openxmlformats.org/officeDocument/2006/relationships/diagramData" Target="../diagrams/data20.xml"/><Relationship Id="rId16" Type="http://schemas.microsoft.com/office/2007/relationships/diagramDrawing" Target="../diagrams/drawing22.xml"/><Relationship Id="rId20" Type="http://schemas.openxmlformats.org/officeDocument/2006/relationships/diagramColors" Target="../diagrams/colors23.xml"/><Relationship Id="rId29" Type="http://schemas.openxmlformats.org/officeDocument/2006/relationships/image" Target="../media/image97.png"/><Relationship Id="rId1" Type="http://schemas.openxmlformats.org/officeDocument/2006/relationships/slideLayout" Target="../slideLayouts/slideLayout16.xml"/><Relationship Id="rId6" Type="http://schemas.microsoft.com/office/2007/relationships/diagramDrawing" Target="../diagrams/drawing20.xml"/><Relationship Id="rId11" Type="http://schemas.microsoft.com/office/2007/relationships/diagramDrawing" Target="../diagrams/drawing21.xml"/><Relationship Id="rId24" Type="http://schemas.openxmlformats.org/officeDocument/2006/relationships/image" Target="../media/image94.png"/><Relationship Id="rId5" Type="http://schemas.openxmlformats.org/officeDocument/2006/relationships/diagramColors" Target="../diagrams/colors20.xml"/><Relationship Id="rId15" Type="http://schemas.openxmlformats.org/officeDocument/2006/relationships/diagramColors" Target="../diagrams/colors22.xml"/><Relationship Id="rId23" Type="http://schemas.openxmlformats.org/officeDocument/2006/relationships/image" Target="../media/image93.jpeg"/><Relationship Id="rId28" Type="http://schemas.openxmlformats.org/officeDocument/2006/relationships/image" Target="../media/image9.png"/><Relationship Id="rId10" Type="http://schemas.openxmlformats.org/officeDocument/2006/relationships/diagramColors" Target="../diagrams/colors21.xml"/><Relationship Id="rId19" Type="http://schemas.openxmlformats.org/officeDocument/2006/relationships/diagramQuickStyle" Target="../diagrams/quickStyle23.xml"/><Relationship Id="rId4" Type="http://schemas.openxmlformats.org/officeDocument/2006/relationships/diagramQuickStyle" Target="../diagrams/quickStyle20.xml"/><Relationship Id="rId9" Type="http://schemas.openxmlformats.org/officeDocument/2006/relationships/diagramQuickStyle" Target="../diagrams/quickStyle21.xml"/><Relationship Id="rId14" Type="http://schemas.openxmlformats.org/officeDocument/2006/relationships/diagramQuickStyle" Target="../diagrams/quickStyle22.xml"/><Relationship Id="rId22" Type="http://schemas.openxmlformats.org/officeDocument/2006/relationships/image" Target="../media/image92.png"/><Relationship Id="rId27"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diagramLayout" Target="../diagrams/layout1.xm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openxmlformats.org/officeDocument/2006/relationships/image" Target="../media/image17.png"/><Relationship Id="rId5" Type="http://schemas.openxmlformats.org/officeDocument/2006/relationships/diagramColors" Target="../diagrams/colors1.xml"/><Relationship Id="rId10" Type="http://schemas.openxmlformats.org/officeDocument/2006/relationships/image" Target="../media/image16.svg"/><Relationship Id="rId4" Type="http://schemas.openxmlformats.org/officeDocument/2006/relationships/diagramQuickStyle" Target="../diagrams/quickStyle1.xml"/><Relationship Id="rId9" Type="http://schemas.openxmlformats.org/officeDocument/2006/relationships/image" Target="../media/image15.png"/><Relationship Id="rId1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16.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a:t>Automated Flux Reader (AFR)</a:t>
            </a: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a:lstStyle/>
          <a:p>
            <a:r>
              <a:rPr lang="en-US"/>
              <a:t>Team 513</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p:txBody>
          <a:bodyPr>
            <a:normAutofit/>
          </a:bodyPr>
          <a:lstStyle/>
          <a:p>
            <a:r>
              <a:rPr lang="en-US" sz="2300"/>
              <a:t>April 4, 2024</a:t>
            </a:r>
          </a:p>
        </p:txBody>
      </p:sp>
    </p:spTree>
    <p:extLst>
      <p:ext uri="{BB962C8B-B14F-4D97-AF65-F5344CB8AC3E}">
        <p14:creationId xmlns:p14="http://schemas.microsoft.com/office/powerpoint/2010/main" val="38927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F7D2D-ED95-7BCC-289A-9A8DD52551A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1BAD63-6409-54CD-8901-295364A55CA6}"/>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2A75554D-AEC5-B0A9-710B-BA03EB8362B5}"/>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0F443B5F-C460-62A3-44E7-629C190D41F5}"/>
              </a:ext>
            </a:extLst>
          </p:cNvPr>
          <p:cNvSpPr>
            <a:spLocks noGrp="1"/>
          </p:cNvSpPr>
          <p:nvPr>
            <p:ph type="title"/>
          </p:nvPr>
        </p:nvSpPr>
        <p:spPr/>
        <p:txBody>
          <a:bodyPr/>
          <a:lstStyle/>
          <a:p>
            <a:r>
              <a:rPr lang="en-US"/>
              <a:t>Concept Selection</a:t>
            </a:r>
          </a:p>
        </p:txBody>
      </p:sp>
      <p:graphicFrame>
        <p:nvGraphicFramePr>
          <p:cNvPr id="7" name="Diagram 6">
            <a:extLst>
              <a:ext uri="{FF2B5EF4-FFF2-40B4-BE49-F238E27FC236}">
                <a16:creationId xmlns:a16="http://schemas.microsoft.com/office/drawing/2014/main" id="{EC22D809-C241-EA61-47AD-821BFD698B03}"/>
              </a:ext>
            </a:extLst>
          </p:cNvPr>
          <p:cNvGraphicFramePr/>
          <p:nvPr>
            <p:extLst>
              <p:ext uri="{D42A27DB-BD31-4B8C-83A1-F6EECF244321}">
                <p14:modId xmlns:p14="http://schemas.microsoft.com/office/powerpoint/2010/main" val="1576059673"/>
              </p:ext>
            </p:extLst>
          </p:nvPr>
        </p:nvGraphicFramePr>
        <p:xfrm>
          <a:off x="167640" y="1306730"/>
          <a:ext cx="10332720" cy="192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2" name="Group 41">
            <a:extLst>
              <a:ext uri="{FF2B5EF4-FFF2-40B4-BE49-F238E27FC236}">
                <a16:creationId xmlns:a16="http://schemas.microsoft.com/office/drawing/2014/main" id="{DEAEA89C-10FD-08E0-BE9E-CE8DA0940D7C}"/>
              </a:ext>
            </a:extLst>
          </p:cNvPr>
          <p:cNvGrpSpPr/>
          <p:nvPr/>
        </p:nvGrpSpPr>
        <p:grpSpPr>
          <a:xfrm>
            <a:off x="1176346" y="3128613"/>
            <a:ext cx="8300056" cy="3114872"/>
            <a:chOff x="622805" y="1584948"/>
            <a:chExt cx="8300056" cy="3114872"/>
          </a:xfrm>
        </p:grpSpPr>
        <p:grpSp>
          <p:nvGrpSpPr>
            <p:cNvPr id="43" name="Group 42">
              <a:extLst>
                <a:ext uri="{FF2B5EF4-FFF2-40B4-BE49-F238E27FC236}">
                  <a16:creationId xmlns:a16="http://schemas.microsoft.com/office/drawing/2014/main" id="{D78678F6-9199-DBE7-E335-A50B1E828193}"/>
                </a:ext>
              </a:extLst>
            </p:cNvPr>
            <p:cNvGrpSpPr/>
            <p:nvPr/>
          </p:nvGrpSpPr>
          <p:grpSpPr>
            <a:xfrm>
              <a:off x="622805" y="1584948"/>
              <a:ext cx="8300056" cy="1489676"/>
              <a:chOff x="622805" y="1584948"/>
              <a:chExt cx="8300056" cy="1489676"/>
            </a:xfrm>
          </p:grpSpPr>
          <p:grpSp>
            <p:nvGrpSpPr>
              <p:cNvPr id="54" name="Group 53">
                <a:extLst>
                  <a:ext uri="{FF2B5EF4-FFF2-40B4-BE49-F238E27FC236}">
                    <a16:creationId xmlns:a16="http://schemas.microsoft.com/office/drawing/2014/main" id="{CAFC2051-C91D-5F41-E7FC-D2CE8528AB23}"/>
                  </a:ext>
                </a:extLst>
              </p:cNvPr>
              <p:cNvGrpSpPr/>
              <p:nvPr/>
            </p:nvGrpSpPr>
            <p:grpSpPr>
              <a:xfrm>
                <a:off x="622805" y="1584948"/>
                <a:ext cx="1552713" cy="1489676"/>
                <a:chOff x="622805" y="1600924"/>
                <a:chExt cx="1552713" cy="1489676"/>
              </a:xfrm>
            </p:grpSpPr>
            <p:pic>
              <p:nvPicPr>
                <p:cNvPr id="67" name="Picture 66">
                  <a:extLst>
                    <a:ext uri="{FF2B5EF4-FFF2-40B4-BE49-F238E27FC236}">
                      <a16:creationId xmlns:a16="http://schemas.microsoft.com/office/drawing/2014/main" id="{AA605951-0F76-A5DB-2350-083940D4A7DC}"/>
                    </a:ext>
                  </a:extLst>
                </p:cNvPr>
                <p:cNvPicPr>
                  <a:picLocks noChangeAspect="1"/>
                </p:cNvPicPr>
                <p:nvPr/>
              </p:nvPicPr>
              <p:blipFill>
                <a:blip r:embed="rId7"/>
                <a:stretch>
                  <a:fillRect/>
                </a:stretch>
              </p:blipFill>
              <p:spPr>
                <a:xfrm>
                  <a:off x="1169173" y="1788916"/>
                  <a:ext cx="459977" cy="1113693"/>
                </a:xfrm>
                <a:prstGeom prst="rect">
                  <a:avLst/>
                </a:prstGeom>
              </p:spPr>
            </p:pic>
            <p:sp>
              <p:nvSpPr>
                <p:cNvPr id="68" name="Rectangle: Rounded Corners 67">
                  <a:extLst>
                    <a:ext uri="{FF2B5EF4-FFF2-40B4-BE49-F238E27FC236}">
                      <a16:creationId xmlns:a16="http://schemas.microsoft.com/office/drawing/2014/main" id="{07EC900F-FB38-FDC8-C11F-0A726870CE6C}"/>
                    </a:ext>
                  </a:extLst>
                </p:cNvPr>
                <p:cNvSpPr/>
                <p:nvPr/>
              </p:nvSpPr>
              <p:spPr>
                <a:xfrm>
                  <a:off x="622805"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D13E9415-65FB-1BED-E856-7FAC07A3A605}"/>
                  </a:ext>
                </a:extLst>
              </p:cNvPr>
              <p:cNvGrpSpPr/>
              <p:nvPr/>
            </p:nvGrpSpPr>
            <p:grpSpPr>
              <a:xfrm>
                <a:off x="2309641" y="1584948"/>
                <a:ext cx="1552713" cy="1489676"/>
                <a:chOff x="2306536" y="1600924"/>
                <a:chExt cx="1552713" cy="1489676"/>
              </a:xfrm>
            </p:grpSpPr>
            <p:pic>
              <p:nvPicPr>
                <p:cNvPr id="65" name="Picture 64" descr="A blue and grey rolling pin&#10;&#10;Description automatically generated">
                  <a:extLst>
                    <a:ext uri="{FF2B5EF4-FFF2-40B4-BE49-F238E27FC236}">
                      <a16:creationId xmlns:a16="http://schemas.microsoft.com/office/drawing/2014/main" id="{E6AC3E91-3570-12E8-A02A-BBE7AECE7C33}"/>
                    </a:ext>
                  </a:extLst>
                </p:cNvPr>
                <p:cNvPicPr>
                  <a:picLocks noChangeAspect="1"/>
                </p:cNvPicPr>
                <p:nvPr/>
              </p:nvPicPr>
              <p:blipFill rotWithShape="1">
                <a:blip r:embed="rId8">
                  <a:extLst>
                    <a:ext uri="{28A0092B-C50C-407E-A947-70E740481C1C}">
                      <a14:useLocalDpi xmlns:a14="http://schemas.microsoft.com/office/drawing/2010/main" val="0"/>
                    </a:ext>
                  </a:extLst>
                </a:blip>
                <a:srcRect l="5793" r="11586"/>
                <a:stretch/>
              </p:blipFill>
              <p:spPr>
                <a:xfrm>
                  <a:off x="2429954" y="2040277"/>
                  <a:ext cx="1305878" cy="573052"/>
                </a:xfrm>
                <a:prstGeom prst="rect">
                  <a:avLst/>
                </a:prstGeom>
              </p:spPr>
            </p:pic>
            <p:sp>
              <p:nvSpPr>
                <p:cNvPr id="66" name="Rectangle: Rounded Corners 65">
                  <a:extLst>
                    <a:ext uri="{FF2B5EF4-FFF2-40B4-BE49-F238E27FC236}">
                      <a16:creationId xmlns:a16="http://schemas.microsoft.com/office/drawing/2014/main" id="{D3B9E4C9-625A-61E2-76F5-8E5567469049}"/>
                    </a:ext>
                  </a:extLst>
                </p:cNvPr>
                <p:cNvSpPr/>
                <p:nvPr/>
              </p:nvSpPr>
              <p:spPr>
                <a:xfrm>
                  <a:off x="2306536"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7E8DA81A-E176-6FE5-6D09-72855FDE2571}"/>
                  </a:ext>
                </a:extLst>
              </p:cNvPr>
              <p:cNvGrpSpPr/>
              <p:nvPr/>
            </p:nvGrpSpPr>
            <p:grpSpPr>
              <a:xfrm>
                <a:off x="3996477" y="1584948"/>
                <a:ext cx="1552713" cy="1489676"/>
                <a:chOff x="3990267" y="1600924"/>
                <a:chExt cx="1552713" cy="1489676"/>
              </a:xfrm>
            </p:grpSpPr>
            <p:pic>
              <p:nvPicPr>
                <p:cNvPr id="63" name="Picture 62" descr="A drawing of a robotic arm&#10;&#10;Description automatically generated">
                  <a:extLst>
                    <a:ext uri="{FF2B5EF4-FFF2-40B4-BE49-F238E27FC236}">
                      <a16:creationId xmlns:a16="http://schemas.microsoft.com/office/drawing/2014/main" id="{40E4F1AE-4D4F-F465-7BB6-CFD8C7D66608}"/>
                    </a:ext>
                  </a:extLst>
                </p:cNvPr>
                <p:cNvPicPr>
                  <a:picLocks noChangeAspect="1"/>
                </p:cNvPicPr>
                <p:nvPr/>
              </p:nvPicPr>
              <p:blipFill>
                <a:blip r:embed="rId9"/>
                <a:stretch>
                  <a:fillRect/>
                </a:stretch>
              </p:blipFill>
              <p:spPr>
                <a:xfrm>
                  <a:off x="4409609" y="1800879"/>
                  <a:ext cx="714029" cy="1051847"/>
                </a:xfrm>
                <a:prstGeom prst="rect">
                  <a:avLst/>
                </a:prstGeom>
              </p:spPr>
            </p:pic>
            <p:sp>
              <p:nvSpPr>
                <p:cNvPr id="64" name="Rectangle: Rounded Corners 63">
                  <a:extLst>
                    <a:ext uri="{FF2B5EF4-FFF2-40B4-BE49-F238E27FC236}">
                      <a16:creationId xmlns:a16="http://schemas.microsoft.com/office/drawing/2014/main" id="{A366A7E9-1D68-B6DC-0AE5-19F7CBFA25CC}"/>
                    </a:ext>
                  </a:extLst>
                </p:cNvPr>
                <p:cNvSpPr/>
                <p:nvPr/>
              </p:nvSpPr>
              <p:spPr>
                <a:xfrm>
                  <a:off x="3990267"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2E4E0BD1-B1C2-DE55-3CA0-6B9C10C71AD1}"/>
                  </a:ext>
                </a:extLst>
              </p:cNvPr>
              <p:cNvGrpSpPr/>
              <p:nvPr/>
            </p:nvGrpSpPr>
            <p:grpSpPr>
              <a:xfrm>
                <a:off x="5683313" y="1584948"/>
                <a:ext cx="1552713" cy="1489676"/>
                <a:chOff x="5673997" y="1600924"/>
                <a:chExt cx="1552713" cy="1489676"/>
              </a:xfrm>
            </p:grpSpPr>
            <p:pic>
              <p:nvPicPr>
                <p:cNvPr id="61" name="Picture 60">
                  <a:extLst>
                    <a:ext uri="{FF2B5EF4-FFF2-40B4-BE49-F238E27FC236}">
                      <a16:creationId xmlns:a16="http://schemas.microsoft.com/office/drawing/2014/main" id="{E5CE8007-4CBE-C6CC-02AF-6B634C5735DE}"/>
                    </a:ext>
                  </a:extLst>
                </p:cNvPr>
                <p:cNvPicPr>
                  <a:picLocks noChangeAspect="1"/>
                </p:cNvPicPr>
                <p:nvPr/>
              </p:nvPicPr>
              <p:blipFill>
                <a:blip r:embed="rId10"/>
                <a:stretch>
                  <a:fillRect/>
                </a:stretch>
              </p:blipFill>
              <p:spPr>
                <a:xfrm>
                  <a:off x="5865223" y="1984878"/>
                  <a:ext cx="1170261" cy="721768"/>
                </a:xfrm>
                <a:prstGeom prst="rect">
                  <a:avLst/>
                </a:prstGeom>
              </p:spPr>
            </p:pic>
            <p:sp>
              <p:nvSpPr>
                <p:cNvPr id="62" name="Rectangle: Rounded Corners 61">
                  <a:extLst>
                    <a:ext uri="{FF2B5EF4-FFF2-40B4-BE49-F238E27FC236}">
                      <a16:creationId xmlns:a16="http://schemas.microsoft.com/office/drawing/2014/main" id="{6DD09939-36A5-6360-F879-F08ECDC59070}"/>
                    </a:ext>
                  </a:extLst>
                </p:cNvPr>
                <p:cNvSpPr/>
                <p:nvPr/>
              </p:nvSpPr>
              <p:spPr>
                <a:xfrm>
                  <a:off x="5673997"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7C84BF32-8613-FC53-714C-197423759A2A}"/>
                  </a:ext>
                </a:extLst>
              </p:cNvPr>
              <p:cNvGrpSpPr/>
              <p:nvPr/>
            </p:nvGrpSpPr>
            <p:grpSpPr>
              <a:xfrm>
                <a:off x="7370148" y="1584948"/>
                <a:ext cx="1552713" cy="1489676"/>
                <a:chOff x="7370148" y="1568972"/>
                <a:chExt cx="1552713" cy="1489676"/>
              </a:xfrm>
            </p:grpSpPr>
            <p:pic>
              <p:nvPicPr>
                <p:cNvPr id="59" name="Picture 58">
                  <a:extLst>
                    <a:ext uri="{FF2B5EF4-FFF2-40B4-BE49-F238E27FC236}">
                      <a16:creationId xmlns:a16="http://schemas.microsoft.com/office/drawing/2014/main" id="{CB454257-5246-4B1D-A527-21F096E04119}"/>
                    </a:ext>
                  </a:extLst>
                </p:cNvPr>
                <p:cNvPicPr>
                  <a:picLocks noChangeAspect="1"/>
                </p:cNvPicPr>
                <p:nvPr/>
              </p:nvPicPr>
              <p:blipFill>
                <a:blip r:embed="rId11"/>
                <a:stretch>
                  <a:fillRect/>
                </a:stretch>
              </p:blipFill>
              <p:spPr>
                <a:xfrm>
                  <a:off x="7922114" y="1725592"/>
                  <a:ext cx="448782" cy="1233400"/>
                </a:xfrm>
                <a:prstGeom prst="rect">
                  <a:avLst/>
                </a:prstGeom>
              </p:spPr>
            </p:pic>
            <p:sp>
              <p:nvSpPr>
                <p:cNvPr id="60" name="Rectangle: Rounded Corners 59">
                  <a:extLst>
                    <a:ext uri="{FF2B5EF4-FFF2-40B4-BE49-F238E27FC236}">
                      <a16:creationId xmlns:a16="http://schemas.microsoft.com/office/drawing/2014/main" id="{FF08AA47-8B06-0ACD-D0DB-181555B3E286}"/>
                    </a:ext>
                  </a:extLst>
                </p:cNvPr>
                <p:cNvSpPr/>
                <p:nvPr/>
              </p:nvSpPr>
              <p:spPr>
                <a:xfrm>
                  <a:off x="7370148" y="1568972"/>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D971A3F1-46A6-EFBD-5C2A-A2264F6558CD}"/>
                </a:ext>
              </a:extLst>
            </p:cNvPr>
            <p:cNvGrpSpPr/>
            <p:nvPr/>
          </p:nvGrpSpPr>
          <p:grpSpPr>
            <a:xfrm>
              <a:off x="2312746" y="3210144"/>
              <a:ext cx="4920174" cy="1489676"/>
              <a:chOff x="2306536" y="3210144"/>
              <a:chExt cx="4920174" cy="1489676"/>
            </a:xfrm>
          </p:grpSpPr>
          <p:grpSp>
            <p:nvGrpSpPr>
              <p:cNvPr id="45" name="Group 44">
                <a:extLst>
                  <a:ext uri="{FF2B5EF4-FFF2-40B4-BE49-F238E27FC236}">
                    <a16:creationId xmlns:a16="http://schemas.microsoft.com/office/drawing/2014/main" id="{12BEDB4C-EC5A-F526-2A57-B07B9C7D4A1E}"/>
                  </a:ext>
                </a:extLst>
              </p:cNvPr>
              <p:cNvGrpSpPr/>
              <p:nvPr/>
            </p:nvGrpSpPr>
            <p:grpSpPr>
              <a:xfrm>
                <a:off x="2306536" y="3210144"/>
                <a:ext cx="1552713" cy="1489676"/>
                <a:chOff x="2306536" y="3210144"/>
                <a:chExt cx="1552713" cy="1489676"/>
              </a:xfrm>
            </p:grpSpPr>
            <p:pic>
              <p:nvPicPr>
                <p:cNvPr id="52" name="Picture 51">
                  <a:extLst>
                    <a:ext uri="{FF2B5EF4-FFF2-40B4-BE49-F238E27FC236}">
                      <a16:creationId xmlns:a16="http://schemas.microsoft.com/office/drawing/2014/main" id="{D793B061-5F38-B875-AD83-AC8B9A9A6ADD}"/>
                    </a:ext>
                  </a:extLst>
                </p:cNvPr>
                <p:cNvPicPr>
                  <a:picLocks noChangeAspect="1"/>
                </p:cNvPicPr>
                <p:nvPr/>
              </p:nvPicPr>
              <p:blipFill>
                <a:blip r:embed="rId12"/>
                <a:stretch>
                  <a:fillRect/>
                </a:stretch>
              </p:blipFill>
              <p:spPr>
                <a:xfrm>
                  <a:off x="2429954" y="3717192"/>
                  <a:ext cx="1308677" cy="370093"/>
                </a:xfrm>
                <a:prstGeom prst="rect">
                  <a:avLst/>
                </a:prstGeom>
              </p:spPr>
            </p:pic>
            <p:sp>
              <p:nvSpPr>
                <p:cNvPr id="53" name="Rectangle: Rounded Corners 52">
                  <a:extLst>
                    <a:ext uri="{FF2B5EF4-FFF2-40B4-BE49-F238E27FC236}">
                      <a16:creationId xmlns:a16="http://schemas.microsoft.com/office/drawing/2014/main" id="{356A1E53-DD92-F77E-624B-D1408D06E987}"/>
                    </a:ext>
                  </a:extLst>
                </p:cNvPr>
                <p:cNvSpPr/>
                <p:nvPr/>
              </p:nvSpPr>
              <p:spPr>
                <a:xfrm>
                  <a:off x="2306536" y="3210144"/>
                  <a:ext cx="1552713" cy="1489676"/>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D9012335-5A25-8056-1347-C4B8C65F7946}"/>
                  </a:ext>
                </a:extLst>
              </p:cNvPr>
              <p:cNvGrpSpPr/>
              <p:nvPr/>
            </p:nvGrpSpPr>
            <p:grpSpPr>
              <a:xfrm>
                <a:off x="3990266" y="3210144"/>
                <a:ext cx="1552713" cy="1489676"/>
                <a:chOff x="3990267" y="3210144"/>
                <a:chExt cx="1552713" cy="1489676"/>
              </a:xfrm>
            </p:grpSpPr>
            <p:pic>
              <p:nvPicPr>
                <p:cNvPr id="50" name="Picture 49">
                  <a:extLst>
                    <a:ext uri="{FF2B5EF4-FFF2-40B4-BE49-F238E27FC236}">
                      <a16:creationId xmlns:a16="http://schemas.microsoft.com/office/drawing/2014/main" id="{3ABC9CA4-5C87-3B21-148A-18B842105B4C}"/>
                    </a:ext>
                  </a:extLst>
                </p:cNvPr>
                <p:cNvPicPr>
                  <a:picLocks noChangeAspect="1"/>
                </p:cNvPicPr>
                <p:nvPr/>
              </p:nvPicPr>
              <p:blipFill>
                <a:blip r:embed="rId13"/>
                <a:stretch>
                  <a:fillRect/>
                </a:stretch>
              </p:blipFill>
              <p:spPr>
                <a:xfrm>
                  <a:off x="4128987" y="3791516"/>
                  <a:ext cx="1275272" cy="326932"/>
                </a:xfrm>
                <a:prstGeom prst="rect">
                  <a:avLst/>
                </a:prstGeom>
              </p:spPr>
            </p:pic>
            <p:sp>
              <p:nvSpPr>
                <p:cNvPr id="51" name="Rectangle: Rounded Corners 50">
                  <a:extLst>
                    <a:ext uri="{FF2B5EF4-FFF2-40B4-BE49-F238E27FC236}">
                      <a16:creationId xmlns:a16="http://schemas.microsoft.com/office/drawing/2014/main" id="{022A9CE0-E779-4A89-AA2B-8BF3157BAE20}"/>
                    </a:ext>
                  </a:extLst>
                </p:cNvPr>
                <p:cNvSpPr/>
                <p:nvPr/>
              </p:nvSpPr>
              <p:spPr>
                <a:xfrm>
                  <a:off x="3990267" y="3210144"/>
                  <a:ext cx="1552713" cy="1489676"/>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8B9A4FB8-53A0-74E5-7776-ABB0C728684E}"/>
                  </a:ext>
                </a:extLst>
              </p:cNvPr>
              <p:cNvGrpSpPr/>
              <p:nvPr/>
            </p:nvGrpSpPr>
            <p:grpSpPr>
              <a:xfrm>
                <a:off x="5673997" y="3210144"/>
                <a:ext cx="1552713" cy="1489676"/>
                <a:chOff x="5673997" y="3210144"/>
                <a:chExt cx="1552713" cy="1489676"/>
              </a:xfrm>
            </p:grpSpPr>
            <p:pic>
              <p:nvPicPr>
                <p:cNvPr id="48" name="Picture 47">
                  <a:extLst>
                    <a:ext uri="{FF2B5EF4-FFF2-40B4-BE49-F238E27FC236}">
                      <a16:creationId xmlns:a16="http://schemas.microsoft.com/office/drawing/2014/main" id="{0F0556BC-A946-0D94-B995-8E810F89ABDE}"/>
                    </a:ext>
                  </a:extLst>
                </p:cNvPr>
                <p:cNvPicPr>
                  <a:picLocks noChangeAspect="1"/>
                </p:cNvPicPr>
                <p:nvPr/>
              </p:nvPicPr>
              <p:blipFill>
                <a:blip r:embed="rId14"/>
                <a:stretch>
                  <a:fillRect/>
                </a:stretch>
              </p:blipFill>
              <p:spPr>
                <a:xfrm>
                  <a:off x="5770375" y="3521669"/>
                  <a:ext cx="1359956" cy="625261"/>
                </a:xfrm>
                <a:prstGeom prst="rect">
                  <a:avLst/>
                </a:prstGeom>
              </p:spPr>
            </p:pic>
            <p:sp>
              <p:nvSpPr>
                <p:cNvPr id="49" name="Rectangle: Rounded Corners 48">
                  <a:extLst>
                    <a:ext uri="{FF2B5EF4-FFF2-40B4-BE49-F238E27FC236}">
                      <a16:creationId xmlns:a16="http://schemas.microsoft.com/office/drawing/2014/main" id="{1268199A-703B-28AC-446F-23162E7C5A05}"/>
                    </a:ext>
                  </a:extLst>
                </p:cNvPr>
                <p:cNvSpPr/>
                <p:nvPr/>
              </p:nvSpPr>
              <p:spPr>
                <a:xfrm>
                  <a:off x="5673997" y="3210144"/>
                  <a:ext cx="1552713" cy="1489676"/>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extBox 1">
            <a:extLst>
              <a:ext uri="{FF2B5EF4-FFF2-40B4-BE49-F238E27FC236}">
                <a16:creationId xmlns:a16="http://schemas.microsoft.com/office/drawing/2014/main" id="{5AC133C8-8ABC-0CF0-4A5B-594703A6A1CA}"/>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374395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Selected Concept </a:t>
            </a:r>
          </a:p>
        </p:txBody>
      </p:sp>
      <p:pic>
        <p:nvPicPr>
          <p:cNvPr id="6" name="Content Placeholder 5" descr="A diagram of a mechanical device&#10;&#10;Description automatically generated">
            <a:extLst>
              <a:ext uri="{FF2B5EF4-FFF2-40B4-BE49-F238E27FC236}">
                <a16:creationId xmlns:a16="http://schemas.microsoft.com/office/drawing/2014/main" id="{3E33AB7F-C643-EDA2-F48B-5D7F365224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081083"/>
            <a:ext cx="6387496" cy="2389024"/>
          </a:xfrm>
          <a:prstGeom prst="rect">
            <a:avLst/>
          </a:prstGeom>
        </p:spPr>
      </p:pic>
      <p:sp>
        <p:nvSpPr>
          <p:cNvPr id="56" name="Ribbon: Tilted Down 55">
            <a:extLst>
              <a:ext uri="{FF2B5EF4-FFF2-40B4-BE49-F238E27FC236}">
                <a16:creationId xmlns:a16="http://schemas.microsoft.com/office/drawing/2014/main" id="{62F7DFEE-CCF3-C18F-FD39-0EA045F21B33}"/>
              </a:ext>
            </a:extLst>
          </p:cNvPr>
          <p:cNvSpPr/>
          <p:nvPr/>
        </p:nvSpPr>
        <p:spPr>
          <a:xfrm flipH="1">
            <a:off x="743625" y="4460246"/>
            <a:ext cx="4900246" cy="902289"/>
          </a:xfrm>
          <a:prstGeom prst="ribbon">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Horizontal Lathe</a:t>
            </a:r>
          </a:p>
        </p:txBody>
      </p:sp>
      <p:grpSp>
        <p:nvGrpSpPr>
          <p:cNvPr id="2" name="Group 1">
            <a:extLst>
              <a:ext uri="{FF2B5EF4-FFF2-40B4-BE49-F238E27FC236}">
                <a16:creationId xmlns:a16="http://schemas.microsoft.com/office/drawing/2014/main" id="{6AA4AA82-22EF-80C3-DD00-C182271C3551}"/>
              </a:ext>
            </a:extLst>
          </p:cNvPr>
          <p:cNvGrpSpPr/>
          <p:nvPr/>
        </p:nvGrpSpPr>
        <p:grpSpPr>
          <a:xfrm>
            <a:off x="6232228" y="1420311"/>
            <a:ext cx="4389120" cy="4711487"/>
            <a:chOff x="6232228" y="1420311"/>
            <a:chExt cx="4389120" cy="4711487"/>
          </a:xfrm>
        </p:grpSpPr>
        <p:grpSp>
          <p:nvGrpSpPr>
            <p:cNvPr id="74" name="Group 73">
              <a:extLst>
                <a:ext uri="{FF2B5EF4-FFF2-40B4-BE49-F238E27FC236}">
                  <a16:creationId xmlns:a16="http://schemas.microsoft.com/office/drawing/2014/main" id="{89E9A671-EF1E-11D5-47E0-EADD1C7CFF75}"/>
                </a:ext>
              </a:extLst>
            </p:cNvPr>
            <p:cNvGrpSpPr/>
            <p:nvPr/>
          </p:nvGrpSpPr>
          <p:grpSpPr>
            <a:xfrm>
              <a:off x="6232228" y="1420311"/>
              <a:ext cx="4389120" cy="1188720"/>
              <a:chOff x="6232228" y="1420311"/>
              <a:chExt cx="4389120" cy="1188720"/>
            </a:xfrm>
          </p:grpSpPr>
          <p:graphicFrame>
            <p:nvGraphicFramePr>
              <p:cNvPr id="59" name="Diagram 58">
                <a:extLst>
                  <a:ext uri="{FF2B5EF4-FFF2-40B4-BE49-F238E27FC236}">
                    <a16:creationId xmlns:a16="http://schemas.microsoft.com/office/drawing/2014/main" id="{2DD82E77-2173-594B-9308-C32BC1863B63}"/>
                  </a:ext>
                </a:extLst>
              </p:cNvPr>
              <p:cNvGraphicFramePr/>
              <p:nvPr>
                <p:extLst>
                  <p:ext uri="{D42A27DB-BD31-4B8C-83A1-F6EECF244321}">
                    <p14:modId xmlns:p14="http://schemas.microsoft.com/office/powerpoint/2010/main" val="2971141618"/>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9" name="Picture 68" descr="A black background with a black square&#10;&#10;Description automatically generated with medium confidence">
                <a:extLst>
                  <a:ext uri="{FF2B5EF4-FFF2-40B4-BE49-F238E27FC236}">
                    <a16:creationId xmlns:a16="http://schemas.microsoft.com/office/drawing/2014/main" id="{61E11CD2-5AB0-05D9-5974-2764A69F4297}"/>
                  </a:ext>
                </a:extLst>
              </p:cNvPr>
              <p:cNvPicPr>
                <a:picLocks noChangeAspect="1"/>
              </p:cNvPicPr>
              <p:nvPr/>
            </p:nvPicPr>
            <p:blipFill>
              <a:blip r:embed="rId9"/>
              <a:stretch>
                <a:fillRect/>
              </a:stretch>
            </p:blipFill>
            <p:spPr>
              <a:xfrm>
                <a:off x="6337707" y="1756764"/>
                <a:ext cx="515815" cy="515815"/>
              </a:xfrm>
              <a:prstGeom prst="rect">
                <a:avLst/>
              </a:prstGeom>
            </p:spPr>
          </p:pic>
        </p:grpSp>
        <p:grpSp>
          <p:nvGrpSpPr>
            <p:cNvPr id="75" name="Group 74">
              <a:extLst>
                <a:ext uri="{FF2B5EF4-FFF2-40B4-BE49-F238E27FC236}">
                  <a16:creationId xmlns:a16="http://schemas.microsoft.com/office/drawing/2014/main" id="{7F9C4F41-C846-E3F0-4F7E-4F0D56BDF7CB}"/>
                </a:ext>
              </a:extLst>
            </p:cNvPr>
            <p:cNvGrpSpPr/>
            <p:nvPr/>
          </p:nvGrpSpPr>
          <p:grpSpPr>
            <a:xfrm>
              <a:off x="6232228" y="2301003"/>
              <a:ext cx="4389120" cy="1188720"/>
              <a:chOff x="6232228" y="2301003"/>
              <a:chExt cx="4389120" cy="1188720"/>
            </a:xfrm>
          </p:grpSpPr>
          <p:graphicFrame>
            <p:nvGraphicFramePr>
              <p:cNvPr id="65" name="Diagram 64">
                <a:extLst>
                  <a:ext uri="{FF2B5EF4-FFF2-40B4-BE49-F238E27FC236}">
                    <a16:creationId xmlns:a16="http://schemas.microsoft.com/office/drawing/2014/main" id="{1AE53D6B-808C-D274-2140-8CAD92425F3A}"/>
                  </a:ext>
                </a:extLst>
              </p:cNvPr>
              <p:cNvGraphicFramePr/>
              <p:nvPr>
                <p:extLst>
                  <p:ext uri="{D42A27DB-BD31-4B8C-83A1-F6EECF244321}">
                    <p14:modId xmlns:p14="http://schemas.microsoft.com/office/powerpoint/2010/main" val="168571219"/>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70" name="Picture 69" descr="A black background with a black square&#10;&#10;Description automatically generated with medium confidence">
                <a:extLst>
                  <a:ext uri="{FF2B5EF4-FFF2-40B4-BE49-F238E27FC236}">
                    <a16:creationId xmlns:a16="http://schemas.microsoft.com/office/drawing/2014/main" id="{D7F8C96D-BA10-D69F-171A-0A27F6A493E3}"/>
                  </a:ext>
                </a:extLst>
              </p:cNvPr>
              <p:cNvPicPr>
                <a:picLocks noChangeAspect="1"/>
              </p:cNvPicPr>
              <p:nvPr/>
            </p:nvPicPr>
            <p:blipFill>
              <a:blip r:embed="rId15"/>
              <a:stretch>
                <a:fillRect/>
              </a:stretch>
            </p:blipFill>
            <p:spPr>
              <a:xfrm>
                <a:off x="6308211" y="2615485"/>
                <a:ext cx="559757" cy="559757"/>
              </a:xfrm>
              <a:prstGeom prst="rect">
                <a:avLst/>
              </a:prstGeom>
            </p:spPr>
          </p:pic>
        </p:grpSp>
        <p:grpSp>
          <p:nvGrpSpPr>
            <p:cNvPr id="76" name="Group 75">
              <a:extLst>
                <a:ext uri="{FF2B5EF4-FFF2-40B4-BE49-F238E27FC236}">
                  <a16:creationId xmlns:a16="http://schemas.microsoft.com/office/drawing/2014/main" id="{85111E05-5C13-D319-BBBF-775AF3AA667C}"/>
                </a:ext>
              </a:extLst>
            </p:cNvPr>
            <p:cNvGrpSpPr/>
            <p:nvPr/>
          </p:nvGrpSpPr>
          <p:grpSpPr>
            <a:xfrm>
              <a:off x="6232228" y="3181695"/>
              <a:ext cx="4389120" cy="1188720"/>
              <a:chOff x="6232228" y="3181695"/>
              <a:chExt cx="4389120" cy="1188720"/>
            </a:xfrm>
          </p:grpSpPr>
          <p:graphicFrame>
            <p:nvGraphicFramePr>
              <p:cNvPr id="66" name="Diagram 65">
                <a:extLst>
                  <a:ext uri="{FF2B5EF4-FFF2-40B4-BE49-F238E27FC236}">
                    <a16:creationId xmlns:a16="http://schemas.microsoft.com/office/drawing/2014/main" id="{8235A079-D222-3FE2-6FA6-7CA66B697005}"/>
                  </a:ext>
                </a:extLst>
              </p:cNvPr>
              <p:cNvGraphicFramePr/>
              <p:nvPr>
                <p:extLst>
                  <p:ext uri="{D42A27DB-BD31-4B8C-83A1-F6EECF244321}">
                    <p14:modId xmlns:p14="http://schemas.microsoft.com/office/powerpoint/2010/main" val="2681676907"/>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71" name="Picture 70" descr="A black background with a black square&#10;&#10;Description automatically generated with medium confidence">
                <a:extLst>
                  <a:ext uri="{FF2B5EF4-FFF2-40B4-BE49-F238E27FC236}">
                    <a16:creationId xmlns:a16="http://schemas.microsoft.com/office/drawing/2014/main" id="{42A5401A-CD93-D50C-951E-DB9E024090CC}"/>
                  </a:ext>
                </a:extLst>
              </p:cNvPr>
              <p:cNvPicPr>
                <a:picLocks noChangeAspect="1"/>
              </p:cNvPicPr>
              <p:nvPr/>
            </p:nvPicPr>
            <p:blipFill>
              <a:blip r:embed="rId21"/>
              <a:stretch>
                <a:fillRect/>
              </a:stretch>
            </p:blipFill>
            <p:spPr>
              <a:xfrm>
                <a:off x="6252714" y="3433155"/>
                <a:ext cx="685800" cy="685800"/>
              </a:xfrm>
              <a:prstGeom prst="rect">
                <a:avLst/>
              </a:prstGeom>
            </p:spPr>
          </p:pic>
        </p:grpSp>
        <p:grpSp>
          <p:nvGrpSpPr>
            <p:cNvPr id="77" name="Group 76">
              <a:extLst>
                <a:ext uri="{FF2B5EF4-FFF2-40B4-BE49-F238E27FC236}">
                  <a16:creationId xmlns:a16="http://schemas.microsoft.com/office/drawing/2014/main" id="{DC17D5F9-E154-8A42-C52F-C6037C8C0CD7}"/>
                </a:ext>
              </a:extLst>
            </p:cNvPr>
            <p:cNvGrpSpPr/>
            <p:nvPr/>
          </p:nvGrpSpPr>
          <p:grpSpPr>
            <a:xfrm>
              <a:off x="6232228" y="4062387"/>
              <a:ext cx="4389120" cy="1188720"/>
              <a:chOff x="6232228" y="4062387"/>
              <a:chExt cx="4389120" cy="1188720"/>
            </a:xfrm>
          </p:grpSpPr>
          <p:graphicFrame>
            <p:nvGraphicFramePr>
              <p:cNvPr id="67" name="Diagram 66">
                <a:extLst>
                  <a:ext uri="{FF2B5EF4-FFF2-40B4-BE49-F238E27FC236}">
                    <a16:creationId xmlns:a16="http://schemas.microsoft.com/office/drawing/2014/main" id="{70250A49-13A3-9D4D-65C1-CF632E0E8746}"/>
                  </a:ext>
                </a:extLst>
              </p:cNvPr>
              <p:cNvGraphicFramePr/>
              <p:nvPr>
                <p:extLst>
                  <p:ext uri="{D42A27DB-BD31-4B8C-83A1-F6EECF244321}">
                    <p14:modId xmlns:p14="http://schemas.microsoft.com/office/powerpoint/2010/main" val="3742649484"/>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72" name="Picture 71" descr="A black background with a black square&#10;&#10;Description automatically generated with medium confidence">
                <a:extLst>
                  <a:ext uri="{FF2B5EF4-FFF2-40B4-BE49-F238E27FC236}">
                    <a16:creationId xmlns:a16="http://schemas.microsoft.com/office/drawing/2014/main" id="{018C04CC-EB16-9D23-B153-216C5E8FF0D2}"/>
                  </a:ext>
                </a:extLst>
              </p:cNvPr>
              <p:cNvPicPr>
                <a:picLocks noChangeAspect="1"/>
              </p:cNvPicPr>
              <p:nvPr/>
            </p:nvPicPr>
            <p:blipFill>
              <a:blip r:embed="rId27"/>
              <a:stretch>
                <a:fillRect/>
              </a:stretch>
            </p:blipFill>
            <p:spPr>
              <a:xfrm>
                <a:off x="6311716" y="4382681"/>
                <a:ext cx="548133" cy="548133"/>
              </a:xfrm>
              <a:prstGeom prst="rect">
                <a:avLst/>
              </a:prstGeom>
            </p:spPr>
          </p:pic>
        </p:grpSp>
        <p:grpSp>
          <p:nvGrpSpPr>
            <p:cNvPr id="78" name="Group 77">
              <a:extLst>
                <a:ext uri="{FF2B5EF4-FFF2-40B4-BE49-F238E27FC236}">
                  <a16:creationId xmlns:a16="http://schemas.microsoft.com/office/drawing/2014/main" id="{73C0B6EA-59E8-19FD-D7BC-24EF954C65E3}"/>
                </a:ext>
              </a:extLst>
            </p:cNvPr>
            <p:cNvGrpSpPr/>
            <p:nvPr/>
          </p:nvGrpSpPr>
          <p:grpSpPr>
            <a:xfrm>
              <a:off x="6232228" y="4943078"/>
              <a:ext cx="4389120" cy="1188720"/>
              <a:chOff x="6232228" y="4943078"/>
              <a:chExt cx="4389120" cy="1188720"/>
            </a:xfrm>
          </p:grpSpPr>
          <p:graphicFrame>
            <p:nvGraphicFramePr>
              <p:cNvPr id="68" name="Diagram 67">
                <a:extLst>
                  <a:ext uri="{FF2B5EF4-FFF2-40B4-BE49-F238E27FC236}">
                    <a16:creationId xmlns:a16="http://schemas.microsoft.com/office/drawing/2014/main" id="{D82BEB2D-04EC-8BFF-39C4-974AFC4FFD14}"/>
                  </a:ext>
                </a:extLst>
              </p:cNvPr>
              <p:cNvGraphicFramePr/>
              <p:nvPr>
                <p:extLst>
                  <p:ext uri="{D42A27DB-BD31-4B8C-83A1-F6EECF244321}">
                    <p14:modId xmlns:p14="http://schemas.microsoft.com/office/powerpoint/2010/main" val="2118844875"/>
                  </p:ext>
                </p:extLst>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pic>
            <p:nvPicPr>
              <p:cNvPr id="73" name="Picture 72" descr="Adaptability Icons - Free SVG &amp; PNG Adaptability Images - Noun Project">
                <a:extLst>
                  <a:ext uri="{FF2B5EF4-FFF2-40B4-BE49-F238E27FC236}">
                    <a16:creationId xmlns:a16="http://schemas.microsoft.com/office/drawing/2014/main" id="{B5E6E854-7EA8-26E2-F55D-CB618D9DDA2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08057" y="5247783"/>
                <a:ext cx="579310" cy="57931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TextBox 6">
            <a:extLst>
              <a:ext uri="{FF2B5EF4-FFF2-40B4-BE49-F238E27FC236}">
                <a16:creationId xmlns:a16="http://schemas.microsoft.com/office/drawing/2014/main" id="{FC4B9457-E3F6-2E44-6D10-7520C5E09B30}"/>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spTree>
    <p:extLst>
      <p:ext uri="{BB962C8B-B14F-4D97-AF65-F5344CB8AC3E}">
        <p14:creationId xmlns:p14="http://schemas.microsoft.com/office/powerpoint/2010/main" val="240365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9C52D20C-68A9-22A2-1692-6474B5CEFD40}"/>
              </a:ext>
            </a:extLst>
          </p:cNvPr>
          <p:cNvSpPr>
            <a:spLocks noGrp="1"/>
          </p:cNvSpPr>
          <p:nvPr>
            <p:ph type="title"/>
          </p:nvPr>
        </p:nvSpPr>
        <p:spPr/>
        <p:txBody>
          <a:bodyPr/>
          <a:lstStyle/>
          <a:p>
            <a:r>
              <a:rPr lang="en-US"/>
              <a:t>Initial Design</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noChangeAspect="1"/>
              </p:cNvGraphicFramePr>
              <p:nvPr>
                <p:extLst>
                  <p:ext uri="{D42A27DB-BD31-4B8C-83A1-F6EECF244321}">
                    <p14:modId xmlns:p14="http://schemas.microsoft.com/office/powerpoint/2010/main" val="761637650"/>
                  </p:ext>
                </p:extLst>
              </p:nvPr>
            </p:nvGraphicFramePr>
            <p:xfrm>
              <a:off x="4890628" y="2089475"/>
              <a:ext cx="6128373" cy="2679049"/>
            </p:xfrm>
            <a:graphic>
              <a:graphicData uri="http://schemas.microsoft.com/office/drawing/2017/model3d">
                <am3d:model3d r:embed="rId3">
                  <am3d:spPr>
                    <a:xfrm>
                      <a:off x="0" y="0"/>
                      <a:ext cx="6128373" cy="2679049"/>
                    </a:xfrm>
                    <a:prstGeom prst="rect">
                      <a:avLst/>
                    </a:prstGeom>
                  </am3d:spPr>
                  <am3d:camera>
                    <am3d:pos x="0" y="0" z="48492987"/>
                    <am3d:up dx="0" dy="36000000" dz="0"/>
                    <am3d:lookAt x="0" y="0" z="0"/>
                    <am3d:perspective fov="2700000"/>
                  </am3d:camera>
                  <am3d:trans>
                    <am3d:meterPerModelUnit n="571427" d="1000000"/>
                    <am3d:preTrans dx="7445375" dy="956832" dz="0"/>
                    <am3d:scale>
                      <am3d:sx n="1000000" d="1000000"/>
                      <am3d:sy n="1000000" d="1000000"/>
                      <am3d:sz n="1000000" d="1000000"/>
                    </am3d:scale>
                    <am3d:rot ax="1734946" ay="1076684" az="579522"/>
                    <am3d:postTrans dx="0" dy="0" dz="0"/>
                  </am3d:trans>
                  <am3d:raster rName="Office3DRenderer" rVer="16.0.8326">
                    <am3d:blip r:embed="rId4"/>
                  </am3d:raster>
                  <am3d:objViewport viewportSz="65344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4"/>
              <a:stretch>
                <a:fillRect/>
              </a:stretch>
            </p:blipFill>
            <p:spPr>
              <a:xfrm>
                <a:off x="4890628" y="2089475"/>
                <a:ext cx="6128373" cy="2679049"/>
              </a:xfrm>
              <a:prstGeom prst="rect">
                <a:avLst/>
              </a:prstGeom>
            </p:spPr>
          </p:pic>
        </mc:Fallback>
      </mc:AlternateContent>
      <p:grpSp>
        <p:nvGrpSpPr>
          <p:cNvPr id="35" name="Group 34">
            <a:extLst>
              <a:ext uri="{FF2B5EF4-FFF2-40B4-BE49-F238E27FC236}">
                <a16:creationId xmlns:a16="http://schemas.microsoft.com/office/drawing/2014/main" id="{6115F364-4583-86AE-13A9-9B306CAF58D5}"/>
              </a:ext>
            </a:extLst>
          </p:cNvPr>
          <p:cNvGrpSpPr/>
          <p:nvPr/>
        </p:nvGrpSpPr>
        <p:grpSpPr>
          <a:xfrm>
            <a:off x="318627" y="1959536"/>
            <a:ext cx="4428449" cy="1188720"/>
            <a:chOff x="6192899" y="1420311"/>
            <a:chExt cx="4428449" cy="1188720"/>
          </a:xfrm>
        </p:grpSpPr>
        <p:graphicFrame>
          <p:nvGraphicFramePr>
            <p:cNvPr id="10" name="Diagram 9">
              <a:extLst>
                <a:ext uri="{FF2B5EF4-FFF2-40B4-BE49-F238E27FC236}">
                  <a16:creationId xmlns:a16="http://schemas.microsoft.com/office/drawing/2014/main" id="{8864DBB8-D0CA-FA0B-BD53-ABE01CB076D6}"/>
                </a:ext>
              </a:extLst>
            </p:cNvPr>
            <p:cNvGraphicFramePr/>
            <p:nvPr>
              <p:extLst>
                <p:ext uri="{D42A27DB-BD31-4B8C-83A1-F6EECF244321}">
                  <p14:modId xmlns:p14="http://schemas.microsoft.com/office/powerpoint/2010/main" val="3944181348"/>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5" name="TextBox 24">
              <a:extLst>
                <a:ext uri="{FF2B5EF4-FFF2-40B4-BE49-F238E27FC236}">
                  <a16:creationId xmlns:a16="http://schemas.microsoft.com/office/drawing/2014/main" id="{EEF3532A-50E4-6278-7898-86B074AEA12D}"/>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34" name="Group 33">
            <a:extLst>
              <a:ext uri="{FF2B5EF4-FFF2-40B4-BE49-F238E27FC236}">
                <a16:creationId xmlns:a16="http://schemas.microsoft.com/office/drawing/2014/main" id="{967D4AF0-7E34-C360-2A4C-A1F3AD2D05B7}"/>
              </a:ext>
            </a:extLst>
          </p:cNvPr>
          <p:cNvGrpSpPr/>
          <p:nvPr/>
        </p:nvGrpSpPr>
        <p:grpSpPr>
          <a:xfrm>
            <a:off x="318627" y="2787780"/>
            <a:ext cx="4428449" cy="1188720"/>
            <a:chOff x="6192899" y="2301003"/>
            <a:chExt cx="4428449" cy="1188720"/>
          </a:xfrm>
        </p:grpSpPr>
        <p:graphicFrame>
          <p:nvGraphicFramePr>
            <p:cNvPr id="14" name="Diagram 13">
              <a:extLst>
                <a:ext uri="{FF2B5EF4-FFF2-40B4-BE49-F238E27FC236}">
                  <a16:creationId xmlns:a16="http://schemas.microsoft.com/office/drawing/2014/main" id="{321F72F5-2A2D-E104-8478-1B242D66CB0B}"/>
                </a:ext>
              </a:extLst>
            </p:cNvPr>
            <p:cNvGraphicFramePr/>
            <p:nvPr>
              <p:extLst>
                <p:ext uri="{D42A27DB-BD31-4B8C-83A1-F6EECF244321}">
                  <p14:modId xmlns:p14="http://schemas.microsoft.com/office/powerpoint/2010/main" val="527655411"/>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7" name="TextBox 26">
              <a:extLst>
                <a:ext uri="{FF2B5EF4-FFF2-40B4-BE49-F238E27FC236}">
                  <a16:creationId xmlns:a16="http://schemas.microsoft.com/office/drawing/2014/main" id="{5E3D753F-150F-E9A0-E301-4901334B7468}"/>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33" name="Group 32">
            <a:extLst>
              <a:ext uri="{FF2B5EF4-FFF2-40B4-BE49-F238E27FC236}">
                <a16:creationId xmlns:a16="http://schemas.microsoft.com/office/drawing/2014/main" id="{DAFD5A5A-D5E1-F30A-2BA1-E6FB98247753}"/>
              </a:ext>
            </a:extLst>
          </p:cNvPr>
          <p:cNvGrpSpPr/>
          <p:nvPr/>
        </p:nvGrpSpPr>
        <p:grpSpPr>
          <a:xfrm>
            <a:off x="318627" y="3616024"/>
            <a:ext cx="4428449" cy="1188720"/>
            <a:chOff x="6192899" y="3181695"/>
            <a:chExt cx="4428449" cy="1188720"/>
          </a:xfrm>
        </p:grpSpPr>
        <p:graphicFrame>
          <p:nvGraphicFramePr>
            <p:cNvPr id="17" name="Diagram 16">
              <a:extLst>
                <a:ext uri="{FF2B5EF4-FFF2-40B4-BE49-F238E27FC236}">
                  <a16:creationId xmlns:a16="http://schemas.microsoft.com/office/drawing/2014/main" id="{02D2FF39-5696-873A-62BC-3FFE1DEBF54E}"/>
                </a:ext>
              </a:extLst>
            </p:cNvPr>
            <p:cNvGraphicFramePr/>
            <p:nvPr>
              <p:extLst>
                <p:ext uri="{D42A27DB-BD31-4B8C-83A1-F6EECF244321}">
                  <p14:modId xmlns:p14="http://schemas.microsoft.com/office/powerpoint/2010/main" val="3431999627"/>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8" name="TextBox 27">
              <a:extLst>
                <a:ext uri="{FF2B5EF4-FFF2-40B4-BE49-F238E27FC236}">
                  <a16:creationId xmlns:a16="http://schemas.microsoft.com/office/drawing/2014/main" id="{EE7267ED-4AAB-3B2C-7311-C58B34695D14}"/>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32" name="Group 31">
            <a:extLst>
              <a:ext uri="{FF2B5EF4-FFF2-40B4-BE49-F238E27FC236}">
                <a16:creationId xmlns:a16="http://schemas.microsoft.com/office/drawing/2014/main" id="{232D58FD-042B-E66A-6957-5CC88BBB0354}"/>
              </a:ext>
            </a:extLst>
          </p:cNvPr>
          <p:cNvGrpSpPr/>
          <p:nvPr/>
        </p:nvGrpSpPr>
        <p:grpSpPr>
          <a:xfrm>
            <a:off x="318627" y="4444268"/>
            <a:ext cx="4428449" cy="1188720"/>
            <a:chOff x="6192899" y="4062387"/>
            <a:chExt cx="4428449" cy="1188720"/>
          </a:xfrm>
        </p:grpSpPr>
        <p:graphicFrame>
          <p:nvGraphicFramePr>
            <p:cNvPr id="20" name="Diagram 19">
              <a:extLst>
                <a:ext uri="{FF2B5EF4-FFF2-40B4-BE49-F238E27FC236}">
                  <a16:creationId xmlns:a16="http://schemas.microsoft.com/office/drawing/2014/main" id="{0382B2E7-DC75-4C89-213C-0BF8BCE6544D}"/>
                </a:ext>
              </a:extLst>
            </p:cNvPr>
            <p:cNvGraphicFramePr/>
            <p:nvPr>
              <p:extLst>
                <p:ext uri="{D42A27DB-BD31-4B8C-83A1-F6EECF244321}">
                  <p14:modId xmlns:p14="http://schemas.microsoft.com/office/powerpoint/2010/main" val="1655190762"/>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29" name="TextBox 28">
              <a:extLst>
                <a:ext uri="{FF2B5EF4-FFF2-40B4-BE49-F238E27FC236}">
                  <a16:creationId xmlns:a16="http://schemas.microsoft.com/office/drawing/2014/main" id="{F4BA1A52-736A-4B55-3055-40EAF1198936}"/>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31" name="Group 30">
            <a:extLst>
              <a:ext uri="{FF2B5EF4-FFF2-40B4-BE49-F238E27FC236}">
                <a16:creationId xmlns:a16="http://schemas.microsoft.com/office/drawing/2014/main" id="{3059DB82-9CB0-E2B1-CD71-1D424577C2A5}"/>
              </a:ext>
            </a:extLst>
          </p:cNvPr>
          <p:cNvGrpSpPr/>
          <p:nvPr/>
        </p:nvGrpSpPr>
        <p:grpSpPr>
          <a:xfrm>
            <a:off x="318627" y="5272511"/>
            <a:ext cx="4428449" cy="1188720"/>
            <a:chOff x="6192899" y="4943078"/>
            <a:chExt cx="4428449" cy="1188720"/>
          </a:xfrm>
        </p:grpSpPr>
        <p:graphicFrame>
          <p:nvGraphicFramePr>
            <p:cNvPr id="23" name="Diagram 22">
              <a:extLst>
                <a:ext uri="{FF2B5EF4-FFF2-40B4-BE49-F238E27FC236}">
                  <a16:creationId xmlns:a16="http://schemas.microsoft.com/office/drawing/2014/main" id="{4D1FC470-AA1A-091F-B584-7169247362DD}"/>
                </a:ext>
              </a:extLst>
            </p:cNvPr>
            <p:cNvGraphicFramePr/>
            <p:nvPr>
              <p:extLst>
                <p:ext uri="{D42A27DB-BD31-4B8C-83A1-F6EECF244321}">
                  <p14:modId xmlns:p14="http://schemas.microsoft.com/office/powerpoint/2010/main" val="1908634183"/>
                </p:ext>
              </p:extLst>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30" name="TextBox 29">
              <a:extLst>
                <a:ext uri="{FF2B5EF4-FFF2-40B4-BE49-F238E27FC236}">
                  <a16:creationId xmlns:a16="http://schemas.microsoft.com/office/drawing/2014/main" id="{E1823E49-2D53-57FB-D466-6783AEB4480E}"/>
                </a:ext>
              </a:extLst>
            </p:cNvPr>
            <p:cNvSpPr txBox="1"/>
            <p:nvPr/>
          </p:nvSpPr>
          <p:spPr>
            <a:xfrm>
              <a:off x="6192899" y="5183495"/>
              <a:ext cx="795151" cy="707886"/>
            </a:xfrm>
            <a:prstGeom prst="rect">
              <a:avLst/>
            </a:prstGeom>
            <a:noFill/>
          </p:spPr>
          <p:txBody>
            <a:bodyPr wrap="square" rtlCol="0">
              <a:spAutoFit/>
            </a:bodyPr>
            <a:lstStyle/>
            <a:p>
              <a:pPr algn="ctr"/>
              <a:r>
                <a:rPr lang="en-US" sz="4000" b="1">
                  <a:solidFill>
                    <a:schemeClr val="bg1"/>
                  </a:solidFill>
                </a:rPr>
                <a:t>5</a:t>
              </a:r>
              <a:endParaRPr lang="en-US" sz="2400" b="1">
                <a:solidFill>
                  <a:schemeClr val="bg1"/>
                </a:solidFill>
              </a:endParaRPr>
            </a:p>
          </p:txBody>
        </p:sp>
      </p:grpSp>
      <p:graphicFrame>
        <p:nvGraphicFramePr>
          <p:cNvPr id="37" name="Diagram 36">
            <a:extLst>
              <a:ext uri="{FF2B5EF4-FFF2-40B4-BE49-F238E27FC236}">
                <a16:creationId xmlns:a16="http://schemas.microsoft.com/office/drawing/2014/main" id="{5F7CCDBD-0C20-70CD-0366-83BFBEA2ECB7}"/>
              </a:ext>
            </a:extLst>
          </p:cNvPr>
          <p:cNvGraphicFramePr/>
          <p:nvPr>
            <p:extLst>
              <p:ext uri="{D42A27DB-BD31-4B8C-83A1-F6EECF244321}">
                <p14:modId xmlns:p14="http://schemas.microsoft.com/office/powerpoint/2010/main" val="2882188303"/>
              </p:ext>
            </p:extLst>
          </p:nvPr>
        </p:nvGraphicFramePr>
        <p:xfrm>
          <a:off x="318627" y="1389881"/>
          <a:ext cx="4428449" cy="758954"/>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sp>
        <p:nvSpPr>
          <p:cNvPr id="2" name="TextBox 1">
            <a:extLst>
              <a:ext uri="{FF2B5EF4-FFF2-40B4-BE49-F238E27FC236}">
                <a16:creationId xmlns:a16="http://schemas.microsoft.com/office/drawing/2014/main" id="{071AA393-4574-BD8D-B663-02BA965C1E5C}"/>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spTree>
    <p:extLst>
      <p:ext uri="{BB962C8B-B14F-4D97-AF65-F5344CB8AC3E}">
        <p14:creationId xmlns:p14="http://schemas.microsoft.com/office/powerpoint/2010/main" val="26733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1574-EB57-8202-D2A3-C74716BE187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B02219-B0F1-5054-3060-75DAC849B382}"/>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820A2AA-0863-8480-57B7-5F3DEABC16ED}"/>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8F79A767-5DE7-084E-3B2B-3B78464B0B82}"/>
              </a:ext>
            </a:extLst>
          </p:cNvPr>
          <p:cNvSpPr>
            <a:spLocks noGrp="1"/>
          </p:cNvSpPr>
          <p:nvPr>
            <p:ph type="title"/>
          </p:nvPr>
        </p:nvSpPr>
        <p:spPr/>
        <p:txBody>
          <a:bodyPr/>
          <a:lstStyle/>
          <a:p>
            <a:r>
              <a:rPr lang="en-US"/>
              <a:t>Second Design Iteration</a:t>
            </a:r>
          </a:p>
        </p:txBody>
      </p:sp>
      <p:sp>
        <p:nvSpPr>
          <p:cNvPr id="30" name="TextBox 29">
            <a:extLst>
              <a:ext uri="{FF2B5EF4-FFF2-40B4-BE49-F238E27FC236}">
                <a16:creationId xmlns:a16="http://schemas.microsoft.com/office/drawing/2014/main" id="{32FCDA3B-6371-5AD2-D02A-1FAA27E99FC6}"/>
              </a:ext>
            </a:extLst>
          </p:cNvPr>
          <p:cNvSpPr txBox="1"/>
          <p:nvPr/>
        </p:nvSpPr>
        <p:spPr>
          <a:xfrm>
            <a:off x="318627" y="5512928"/>
            <a:ext cx="795151" cy="461665"/>
          </a:xfrm>
          <a:prstGeom prst="rect">
            <a:avLst/>
          </a:prstGeom>
          <a:noFill/>
        </p:spPr>
        <p:txBody>
          <a:bodyPr wrap="square" rtlCol="0">
            <a:spAutoFit/>
          </a:bodyPr>
          <a:lstStyle/>
          <a:p>
            <a:pPr algn="ctr"/>
            <a:endParaRPr lang="en-US" sz="2400" b="1">
              <a:solidFill>
                <a:schemeClr val="bg1"/>
              </a:solidFill>
            </a:endParaRPr>
          </a:p>
        </p:txBody>
      </p:sp>
      <p:sp>
        <p:nvSpPr>
          <p:cNvPr id="15" name="TextBox 14">
            <a:extLst>
              <a:ext uri="{FF2B5EF4-FFF2-40B4-BE49-F238E27FC236}">
                <a16:creationId xmlns:a16="http://schemas.microsoft.com/office/drawing/2014/main" id="{B2B31EEF-84A9-3F5F-AC07-61083A0C637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8DE7DBCB-6B1E-78F2-7F50-2A0B1028FE56}"/>
                  </a:ext>
                </a:extLst>
              </p:cNvPr>
              <p:cNvGraphicFramePr>
                <a:graphicFrameLocks noChangeAspect="1"/>
              </p:cNvGraphicFramePr>
              <p:nvPr>
                <p:extLst>
                  <p:ext uri="{D42A27DB-BD31-4B8C-83A1-F6EECF244321}">
                    <p14:modId xmlns:p14="http://schemas.microsoft.com/office/powerpoint/2010/main" val="3923907524"/>
                  </p:ext>
                </p:extLst>
              </p:nvPr>
            </p:nvGraphicFramePr>
            <p:xfrm>
              <a:off x="754374" y="1417476"/>
              <a:ext cx="9144000" cy="4572000"/>
            </p:xfrm>
            <a:graphic>
              <a:graphicData uri="http://schemas.microsoft.com/office/drawing/2017/model3d">
                <am3d:model3d r:embed="rId2">
                  <am3d:spPr>
                    <a:xfrm>
                      <a:off x="0" y="0"/>
                      <a:ext cx="9144000" cy="4572000"/>
                    </a:xfrm>
                    <a:prstGeom prst="rect">
                      <a:avLst/>
                    </a:prstGeom>
                  </am3d:spPr>
                  <am3d:camera>
                    <am3d:pos x="0" y="0" z="49215896"/>
                    <am3d:up dx="0" dy="36000000" dz="0"/>
                    <am3d:lookAt x="0" y="0" z="0"/>
                    <am3d:perspective fov="2700000"/>
                  </am3d:camera>
                  <am3d:trans>
                    <am3d:meterPerModelUnit n="811358" d="1000000"/>
                    <am3d:preTrans dx="6551592" dy="172493" dz="3395217"/>
                    <am3d:scale>
                      <am3d:sx n="1000000" d="1000000"/>
                      <am3d:sy n="1000000" d="1000000"/>
                      <am3d:sz n="1000000" d="1000000"/>
                    </am3d:scale>
                    <am3d:rot ax="-6591911" ay="-90899" az="10548819"/>
                    <am3d:postTrans dx="0" dy="0" dz="0"/>
                  </am3d:trans>
                  <am3d:raster rName="Office3DRenderer" rVer="16.0.8326">
                    <am3d:blip r:embed="rId3"/>
                  </am3d:raster>
                  <am3d:objViewport viewportSz="97898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8DE7DBCB-6B1E-78F2-7F50-2A0B1028FE56}"/>
                  </a:ext>
                </a:extLst>
              </p:cNvPr>
              <p:cNvPicPr>
                <a:picLocks noGrp="1" noRot="1" noChangeAspect="1" noMove="1" noResize="1" noEditPoints="1" noAdjustHandles="1" noChangeArrowheads="1" noChangeShapeType="1" noCrop="1"/>
              </p:cNvPicPr>
              <p:nvPr/>
            </p:nvPicPr>
            <p:blipFill>
              <a:blip r:embed="rId3"/>
              <a:stretch>
                <a:fillRect/>
              </a:stretch>
            </p:blipFill>
            <p:spPr>
              <a:xfrm>
                <a:off x="754374" y="1417476"/>
                <a:ext cx="9144000" cy="4572000"/>
              </a:xfrm>
              <a:prstGeom prst="rect">
                <a:avLst/>
              </a:prstGeom>
            </p:spPr>
          </p:pic>
        </mc:Fallback>
      </mc:AlternateContent>
      <p:grpSp>
        <p:nvGrpSpPr>
          <p:cNvPr id="22" name="Group 21">
            <a:extLst>
              <a:ext uri="{FF2B5EF4-FFF2-40B4-BE49-F238E27FC236}">
                <a16:creationId xmlns:a16="http://schemas.microsoft.com/office/drawing/2014/main" id="{630D1312-02E2-DBED-00E5-5F209E69517C}"/>
              </a:ext>
            </a:extLst>
          </p:cNvPr>
          <p:cNvGrpSpPr/>
          <p:nvPr/>
        </p:nvGrpSpPr>
        <p:grpSpPr>
          <a:xfrm>
            <a:off x="2032000" y="4334368"/>
            <a:ext cx="6532880" cy="1549188"/>
            <a:chOff x="2032000" y="4334368"/>
            <a:chExt cx="6532880" cy="1549188"/>
          </a:xfrm>
        </p:grpSpPr>
        <p:cxnSp>
          <p:nvCxnSpPr>
            <p:cNvPr id="11" name="Straight Arrow Connector 10">
              <a:extLst>
                <a:ext uri="{FF2B5EF4-FFF2-40B4-BE49-F238E27FC236}">
                  <a16:creationId xmlns:a16="http://schemas.microsoft.com/office/drawing/2014/main" id="{0960727B-F81D-FE16-7CC0-9BDA3C3A823B}"/>
                </a:ext>
              </a:extLst>
            </p:cNvPr>
            <p:cNvCxnSpPr>
              <a:cxnSpLocks/>
              <a:stCxn id="19" idx="1"/>
            </p:cNvCxnSpPr>
            <p:nvPr/>
          </p:nvCxnSpPr>
          <p:spPr>
            <a:xfrm flipH="1" flipV="1">
              <a:off x="2032000" y="4334368"/>
              <a:ext cx="2037080" cy="1364522"/>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7E6E5B5-CC9E-6F48-43C2-442EB406ED38}"/>
                </a:ext>
              </a:extLst>
            </p:cNvPr>
            <p:cNvCxnSpPr>
              <a:cxnSpLocks/>
              <a:stCxn id="19" idx="3"/>
            </p:cNvCxnSpPr>
            <p:nvPr/>
          </p:nvCxnSpPr>
          <p:spPr>
            <a:xfrm flipV="1">
              <a:off x="6812280" y="5008880"/>
              <a:ext cx="1752600" cy="69001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8096075-4509-8BBB-CB22-CF389AE5A163}"/>
                </a:ext>
              </a:extLst>
            </p:cNvPr>
            <p:cNvSpPr txBox="1"/>
            <p:nvPr/>
          </p:nvSpPr>
          <p:spPr>
            <a:xfrm>
              <a:off x="4069080" y="5514224"/>
              <a:ext cx="2743200" cy="369332"/>
            </a:xfrm>
            <a:prstGeom prst="rect">
              <a:avLst/>
            </a:prstGeom>
            <a:solidFill>
              <a:schemeClr val="bg2"/>
            </a:solidFill>
            <a:ln w="76200">
              <a:solidFill>
                <a:schemeClr val="tx2"/>
              </a:solidFill>
            </a:ln>
          </p:spPr>
          <p:txBody>
            <a:bodyPr wrap="square" rtlCol="0" anchor="ctr">
              <a:spAutoFit/>
            </a:bodyPr>
            <a:lstStyle/>
            <a:p>
              <a:pPr algn="ctr"/>
              <a:r>
                <a:rPr lang="en-US" b="1">
                  <a:solidFill>
                    <a:schemeClr val="tx2"/>
                  </a:solidFill>
                </a:rPr>
                <a:t>3-Inch Aluminum Blocks</a:t>
              </a:r>
            </a:p>
          </p:txBody>
        </p:sp>
      </p:grpSp>
    </p:spTree>
    <p:extLst>
      <p:ext uri="{BB962C8B-B14F-4D97-AF65-F5344CB8AC3E}">
        <p14:creationId xmlns:p14="http://schemas.microsoft.com/office/powerpoint/2010/main" val="17336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1574-EB57-8202-D2A3-C74716BE187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B02219-B0F1-5054-3060-75DAC849B382}"/>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820A2AA-0863-8480-57B7-5F3DEABC16ED}"/>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8F79A767-5DE7-084E-3B2B-3B78464B0B82}"/>
              </a:ext>
            </a:extLst>
          </p:cNvPr>
          <p:cNvSpPr>
            <a:spLocks noGrp="1"/>
          </p:cNvSpPr>
          <p:nvPr>
            <p:ph type="title"/>
          </p:nvPr>
        </p:nvSpPr>
        <p:spPr/>
        <p:txBody>
          <a:bodyPr/>
          <a:lstStyle/>
          <a:p>
            <a:r>
              <a:rPr lang="en-US"/>
              <a:t>Second Design Iteration</a:t>
            </a:r>
          </a:p>
        </p:txBody>
      </p:sp>
      <p:sp>
        <p:nvSpPr>
          <p:cNvPr id="30" name="TextBox 29">
            <a:extLst>
              <a:ext uri="{FF2B5EF4-FFF2-40B4-BE49-F238E27FC236}">
                <a16:creationId xmlns:a16="http://schemas.microsoft.com/office/drawing/2014/main" id="{32FCDA3B-6371-5AD2-D02A-1FAA27E99FC6}"/>
              </a:ext>
            </a:extLst>
          </p:cNvPr>
          <p:cNvSpPr txBox="1"/>
          <p:nvPr/>
        </p:nvSpPr>
        <p:spPr>
          <a:xfrm>
            <a:off x="318627" y="5512928"/>
            <a:ext cx="795151" cy="461665"/>
          </a:xfrm>
          <a:prstGeom prst="rect">
            <a:avLst/>
          </a:prstGeom>
          <a:noFill/>
        </p:spPr>
        <p:txBody>
          <a:bodyPr wrap="square" rtlCol="0">
            <a:spAutoFit/>
          </a:bodyPr>
          <a:lstStyle/>
          <a:p>
            <a:pPr algn="ctr"/>
            <a:endParaRPr lang="en-US" sz="2400" b="1">
              <a:solidFill>
                <a:schemeClr val="bg1"/>
              </a:solidFill>
            </a:endParaRPr>
          </a:p>
        </p:txBody>
      </p:sp>
      <p:sp>
        <p:nvSpPr>
          <p:cNvPr id="15" name="TextBox 14">
            <a:extLst>
              <a:ext uri="{FF2B5EF4-FFF2-40B4-BE49-F238E27FC236}">
                <a16:creationId xmlns:a16="http://schemas.microsoft.com/office/drawing/2014/main" id="{B2B31EEF-84A9-3F5F-AC07-61083A0C637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8DE7DBCB-6B1E-78F2-7F50-2A0B1028FE56}"/>
                  </a:ext>
                </a:extLst>
              </p:cNvPr>
              <p:cNvGraphicFramePr>
                <a:graphicFrameLocks/>
              </p:cNvGraphicFramePr>
              <p:nvPr>
                <p:extLst>
                  <p:ext uri="{D42A27DB-BD31-4B8C-83A1-F6EECF244321}">
                    <p14:modId xmlns:p14="http://schemas.microsoft.com/office/powerpoint/2010/main" val="2096262583"/>
                  </p:ext>
                </p:extLst>
              </p:nvPr>
            </p:nvGraphicFramePr>
            <p:xfrm>
              <a:off x="762000" y="1474548"/>
              <a:ext cx="9144000" cy="4846320"/>
            </p:xfrm>
            <a:graphic>
              <a:graphicData uri="http://schemas.microsoft.com/office/drawing/2017/model3d">
                <am3d:model3d r:embed="rId2">
                  <am3d:spPr>
                    <a:xfrm>
                      <a:off x="0" y="0"/>
                      <a:ext cx="9144000" cy="4846320"/>
                    </a:xfrm>
                    <a:prstGeom prst="rect">
                      <a:avLst/>
                    </a:prstGeom>
                  </am3d:spPr>
                  <am3d:camera>
                    <am3d:pos x="-16267176" y="790898" z="49215896"/>
                    <am3d:up dx="0" dy="36000000" dz="0"/>
                    <am3d:lookAt x="-16267176" y="790898" z="0"/>
                    <am3d:perspective fov="420493"/>
                  </am3d:camera>
                  <am3d:trans>
                    <am3d:meterPerModelUnit n="811358" d="1000000"/>
                    <am3d:preTrans dx="-9072063" dy="212642" dz="3045421"/>
                    <am3d:scale>
                      <am3d:sx n="1000000" d="1000000"/>
                      <am3d:sy n="1000000" d="1000000"/>
                      <am3d:sz n="1000000" d="1000000"/>
                    </am3d:scale>
                    <am3d:rot ax="-8629171" ay="239894" az="-10624867"/>
                    <am3d:postTrans dx="-15566834" dy="534944"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8DE7DBCB-6B1E-78F2-7F50-2A0B1028FE56}"/>
                  </a:ext>
                </a:extLst>
              </p:cNvPr>
              <p:cNvPicPr>
                <a:picLocks noGrp="1" noRot="1" noChangeAspect="1" noMove="1" noResize="1" noEditPoints="1" noAdjustHandles="1" noChangeArrowheads="1" noChangeShapeType="1" noCrop="1"/>
              </p:cNvPicPr>
              <p:nvPr/>
            </p:nvPicPr>
            <p:blipFill>
              <a:blip r:embed="rId3"/>
              <a:stretch>
                <a:fillRect/>
              </a:stretch>
            </p:blipFill>
            <p:spPr>
              <a:xfrm>
                <a:off x="762000" y="1474548"/>
                <a:ext cx="9144000" cy="4846320"/>
              </a:xfrm>
              <a:prstGeom prst="rect">
                <a:avLst/>
              </a:prstGeom>
            </p:spPr>
          </p:pic>
        </mc:Fallback>
      </mc:AlternateContent>
      <p:grpSp>
        <p:nvGrpSpPr>
          <p:cNvPr id="33" name="Group 32">
            <a:extLst>
              <a:ext uri="{FF2B5EF4-FFF2-40B4-BE49-F238E27FC236}">
                <a16:creationId xmlns:a16="http://schemas.microsoft.com/office/drawing/2014/main" id="{C480BB53-2691-3370-2809-6FCFFE809533}"/>
              </a:ext>
            </a:extLst>
          </p:cNvPr>
          <p:cNvGrpSpPr/>
          <p:nvPr/>
        </p:nvGrpSpPr>
        <p:grpSpPr>
          <a:xfrm>
            <a:off x="272907" y="2601700"/>
            <a:ext cx="5341312" cy="2814926"/>
            <a:chOff x="487680" y="2640930"/>
            <a:chExt cx="5341312" cy="2814926"/>
          </a:xfrm>
        </p:grpSpPr>
        <p:grpSp>
          <p:nvGrpSpPr>
            <p:cNvPr id="31" name="Group 30">
              <a:extLst>
                <a:ext uri="{FF2B5EF4-FFF2-40B4-BE49-F238E27FC236}">
                  <a16:creationId xmlns:a16="http://schemas.microsoft.com/office/drawing/2014/main" id="{3E45C48F-414D-D184-B91F-D081AD3926E0}"/>
                </a:ext>
              </a:extLst>
            </p:cNvPr>
            <p:cNvGrpSpPr/>
            <p:nvPr/>
          </p:nvGrpSpPr>
          <p:grpSpPr>
            <a:xfrm>
              <a:off x="487680" y="2640930"/>
              <a:ext cx="3463351" cy="369332"/>
              <a:chOff x="487680" y="2640930"/>
              <a:chExt cx="3463351" cy="369332"/>
            </a:xfrm>
          </p:grpSpPr>
          <p:sp>
            <p:nvSpPr>
              <p:cNvPr id="6" name="TextBox 5">
                <a:extLst>
                  <a:ext uri="{FF2B5EF4-FFF2-40B4-BE49-F238E27FC236}">
                    <a16:creationId xmlns:a16="http://schemas.microsoft.com/office/drawing/2014/main" id="{A2D71049-2F1E-3195-B598-B33ACD9C1BE9}"/>
                  </a:ext>
                </a:extLst>
              </p:cNvPr>
              <p:cNvSpPr txBox="1"/>
              <p:nvPr/>
            </p:nvSpPr>
            <p:spPr>
              <a:xfrm>
                <a:off x="487680" y="2640930"/>
                <a:ext cx="2743200" cy="369332"/>
              </a:xfrm>
              <a:prstGeom prst="rect">
                <a:avLst/>
              </a:prstGeom>
              <a:solidFill>
                <a:schemeClr val="bg2"/>
              </a:solidFill>
              <a:ln w="76200">
                <a:solidFill>
                  <a:schemeClr val="tx2"/>
                </a:solidFill>
              </a:ln>
            </p:spPr>
            <p:txBody>
              <a:bodyPr wrap="square" rtlCol="0" anchor="ctr">
                <a:spAutoFit/>
              </a:bodyPr>
              <a:lstStyle/>
              <a:p>
                <a:pPr algn="ctr"/>
                <a:r>
                  <a:rPr lang="en-US" b="1">
                    <a:solidFill>
                      <a:schemeClr val="tx2"/>
                    </a:solidFill>
                  </a:rPr>
                  <a:t>Wheel for Adjustability</a:t>
                </a:r>
              </a:p>
            </p:txBody>
          </p:sp>
          <p:cxnSp>
            <p:nvCxnSpPr>
              <p:cNvPr id="8" name="Straight Arrow Connector 7">
                <a:extLst>
                  <a:ext uri="{FF2B5EF4-FFF2-40B4-BE49-F238E27FC236}">
                    <a16:creationId xmlns:a16="http://schemas.microsoft.com/office/drawing/2014/main" id="{1F248026-9610-FC93-BF0B-08C786674615}"/>
                  </a:ext>
                </a:extLst>
              </p:cNvPr>
              <p:cNvCxnSpPr>
                <a:cxnSpLocks/>
                <a:stCxn id="6" idx="3"/>
              </p:cNvCxnSpPr>
              <p:nvPr/>
            </p:nvCxnSpPr>
            <p:spPr>
              <a:xfrm>
                <a:off x="3230880" y="2825596"/>
                <a:ext cx="720151" cy="184666"/>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C3E7128-709B-E724-52DA-BB8C6529DF19}"/>
                </a:ext>
              </a:extLst>
            </p:cNvPr>
            <p:cNvGrpSpPr/>
            <p:nvPr/>
          </p:nvGrpSpPr>
          <p:grpSpPr>
            <a:xfrm>
              <a:off x="1859280" y="4360012"/>
              <a:ext cx="3969712" cy="1095844"/>
              <a:chOff x="1859280" y="4360012"/>
              <a:chExt cx="3969712" cy="1095844"/>
            </a:xfrm>
          </p:grpSpPr>
          <p:sp>
            <p:nvSpPr>
              <p:cNvPr id="7" name="TextBox 6">
                <a:extLst>
                  <a:ext uri="{FF2B5EF4-FFF2-40B4-BE49-F238E27FC236}">
                    <a16:creationId xmlns:a16="http://schemas.microsoft.com/office/drawing/2014/main" id="{575D7F3D-076C-BFE0-0527-A6DAC62AF7E4}"/>
                  </a:ext>
                </a:extLst>
              </p:cNvPr>
              <p:cNvSpPr txBox="1"/>
              <p:nvPr/>
            </p:nvSpPr>
            <p:spPr>
              <a:xfrm>
                <a:off x="1859280" y="5086524"/>
                <a:ext cx="2743200" cy="369332"/>
              </a:xfrm>
              <a:prstGeom prst="rect">
                <a:avLst/>
              </a:prstGeom>
              <a:solidFill>
                <a:schemeClr val="bg2"/>
              </a:solidFill>
              <a:ln w="76200">
                <a:solidFill>
                  <a:schemeClr val="tx2"/>
                </a:solidFill>
              </a:ln>
            </p:spPr>
            <p:txBody>
              <a:bodyPr wrap="square" rtlCol="0" anchor="ctr">
                <a:spAutoFit/>
              </a:bodyPr>
              <a:lstStyle/>
              <a:p>
                <a:pPr algn="ctr"/>
                <a:r>
                  <a:rPr lang="en-US" b="1">
                    <a:solidFill>
                      <a:schemeClr val="tx2"/>
                    </a:solidFill>
                  </a:rPr>
                  <a:t>Singular Lever Lock</a:t>
                </a:r>
              </a:p>
            </p:txBody>
          </p:sp>
          <p:cxnSp>
            <p:nvCxnSpPr>
              <p:cNvPr id="11" name="Straight Arrow Connector 10">
                <a:extLst>
                  <a:ext uri="{FF2B5EF4-FFF2-40B4-BE49-F238E27FC236}">
                    <a16:creationId xmlns:a16="http://schemas.microsoft.com/office/drawing/2014/main" id="{0F3D9B73-5627-F015-F668-4F4663DE27F4}"/>
                  </a:ext>
                </a:extLst>
              </p:cNvPr>
              <p:cNvCxnSpPr>
                <a:cxnSpLocks/>
                <a:stCxn id="7" idx="3"/>
              </p:cNvCxnSpPr>
              <p:nvPr/>
            </p:nvCxnSpPr>
            <p:spPr>
              <a:xfrm flipV="1">
                <a:off x="4602480" y="4360012"/>
                <a:ext cx="1226512" cy="911178"/>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74376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1574-EB57-8202-D2A3-C74716BE187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B02219-B0F1-5054-3060-75DAC849B382}"/>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820A2AA-0863-8480-57B7-5F3DEABC16ED}"/>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8F79A767-5DE7-084E-3B2B-3B78464B0B82}"/>
              </a:ext>
            </a:extLst>
          </p:cNvPr>
          <p:cNvSpPr>
            <a:spLocks noGrp="1"/>
          </p:cNvSpPr>
          <p:nvPr>
            <p:ph type="title"/>
          </p:nvPr>
        </p:nvSpPr>
        <p:spPr/>
        <p:txBody>
          <a:bodyPr/>
          <a:lstStyle/>
          <a:p>
            <a:r>
              <a:rPr lang="en-US"/>
              <a:t>Second Design Iteration</a:t>
            </a:r>
          </a:p>
        </p:txBody>
      </p:sp>
      <p:sp>
        <p:nvSpPr>
          <p:cNvPr id="30" name="TextBox 29">
            <a:extLst>
              <a:ext uri="{FF2B5EF4-FFF2-40B4-BE49-F238E27FC236}">
                <a16:creationId xmlns:a16="http://schemas.microsoft.com/office/drawing/2014/main" id="{32FCDA3B-6371-5AD2-D02A-1FAA27E99FC6}"/>
              </a:ext>
            </a:extLst>
          </p:cNvPr>
          <p:cNvSpPr txBox="1"/>
          <p:nvPr/>
        </p:nvSpPr>
        <p:spPr>
          <a:xfrm>
            <a:off x="318627" y="5512928"/>
            <a:ext cx="795151" cy="461665"/>
          </a:xfrm>
          <a:prstGeom prst="rect">
            <a:avLst/>
          </a:prstGeom>
          <a:noFill/>
        </p:spPr>
        <p:txBody>
          <a:bodyPr wrap="square" rtlCol="0">
            <a:spAutoFit/>
          </a:bodyPr>
          <a:lstStyle/>
          <a:p>
            <a:pPr algn="ctr"/>
            <a:endParaRPr lang="en-US" sz="2400" b="1">
              <a:solidFill>
                <a:schemeClr val="bg1"/>
              </a:solidFill>
            </a:endParaRPr>
          </a:p>
        </p:txBody>
      </p:sp>
      <p:sp>
        <p:nvSpPr>
          <p:cNvPr id="15" name="TextBox 14">
            <a:extLst>
              <a:ext uri="{FF2B5EF4-FFF2-40B4-BE49-F238E27FC236}">
                <a16:creationId xmlns:a16="http://schemas.microsoft.com/office/drawing/2014/main" id="{B2B31EEF-84A9-3F5F-AC07-61083A0C637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8DE7DBCB-6B1E-78F2-7F50-2A0B1028FE56}"/>
                  </a:ext>
                </a:extLst>
              </p:cNvPr>
              <p:cNvGraphicFramePr>
                <a:graphicFrameLocks/>
              </p:cNvGraphicFramePr>
              <p:nvPr>
                <p:extLst>
                  <p:ext uri="{D42A27DB-BD31-4B8C-83A1-F6EECF244321}">
                    <p14:modId xmlns:p14="http://schemas.microsoft.com/office/powerpoint/2010/main" val="1128804981"/>
                  </p:ext>
                </p:extLst>
              </p:nvPr>
            </p:nvGraphicFramePr>
            <p:xfrm>
              <a:off x="762000" y="1474548"/>
              <a:ext cx="9144000" cy="4846320"/>
            </p:xfrm>
            <a:graphic>
              <a:graphicData uri="http://schemas.microsoft.com/office/drawing/2017/model3d">
                <am3d:model3d r:embed="rId2">
                  <am3d:spPr>
                    <a:xfrm>
                      <a:off x="0" y="0"/>
                      <a:ext cx="9144000" cy="4846320"/>
                    </a:xfrm>
                    <a:prstGeom prst="rect">
                      <a:avLst/>
                    </a:prstGeom>
                  </am3d:spPr>
                  <am3d:camera>
                    <am3d:pos x="10532791" y="5898364" z="49215896"/>
                    <am3d:up dx="0" dy="36000000" dz="0"/>
                    <am3d:lookAt x="10532791" y="5898364" z="0"/>
                    <am3d:perspective fov="481873"/>
                  </am3d:camera>
                  <am3d:trans>
                    <am3d:meterPerModelUnit n="811358" d="1000000"/>
                    <am3d:preTrans dx="20965973" dy="1256292" dz="4437227"/>
                    <am3d:scale>
                      <am3d:sx n="1000000" d="1000000"/>
                      <am3d:sy n="1000000" d="1000000"/>
                      <am3d:sz n="1000000" d="1000000"/>
                    </am3d:scale>
                    <am3d:rot ax="-7958143" ay="-181069" az="10603606"/>
                    <am3d:postTrans dx="9111370" dy="5855982"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8DE7DBCB-6B1E-78F2-7F50-2A0B1028FE56}"/>
                  </a:ext>
                </a:extLst>
              </p:cNvPr>
              <p:cNvPicPr>
                <a:picLocks noGrp="1" noRot="1" noChangeAspect="1" noMove="1" noResize="1" noEditPoints="1" noAdjustHandles="1" noChangeArrowheads="1" noChangeShapeType="1" noCrop="1"/>
              </p:cNvPicPr>
              <p:nvPr/>
            </p:nvPicPr>
            <p:blipFill>
              <a:blip r:embed="rId3"/>
              <a:stretch>
                <a:fillRect/>
              </a:stretch>
            </p:blipFill>
            <p:spPr>
              <a:xfrm>
                <a:off x="762000" y="1474548"/>
                <a:ext cx="9144000" cy="4846320"/>
              </a:xfrm>
              <a:prstGeom prst="rect">
                <a:avLst/>
              </a:prstGeom>
            </p:spPr>
          </p:pic>
        </mc:Fallback>
      </mc:AlternateContent>
      <p:grpSp>
        <p:nvGrpSpPr>
          <p:cNvPr id="33" name="Group 32">
            <a:extLst>
              <a:ext uri="{FF2B5EF4-FFF2-40B4-BE49-F238E27FC236}">
                <a16:creationId xmlns:a16="http://schemas.microsoft.com/office/drawing/2014/main" id="{D495542B-4E49-F48E-703C-2CB0D57EE25E}"/>
              </a:ext>
            </a:extLst>
          </p:cNvPr>
          <p:cNvGrpSpPr/>
          <p:nvPr/>
        </p:nvGrpSpPr>
        <p:grpSpPr>
          <a:xfrm>
            <a:off x="4216400" y="1708386"/>
            <a:ext cx="6325483" cy="3859732"/>
            <a:chOff x="4216400" y="1708386"/>
            <a:chExt cx="6325483" cy="3859732"/>
          </a:xfrm>
        </p:grpSpPr>
        <p:grpSp>
          <p:nvGrpSpPr>
            <p:cNvPr id="32" name="Group 31">
              <a:extLst>
                <a:ext uri="{FF2B5EF4-FFF2-40B4-BE49-F238E27FC236}">
                  <a16:creationId xmlns:a16="http://schemas.microsoft.com/office/drawing/2014/main" id="{4921ECCB-51A1-792B-B1DB-EA738CC44BE3}"/>
                </a:ext>
              </a:extLst>
            </p:cNvPr>
            <p:cNvGrpSpPr/>
            <p:nvPr/>
          </p:nvGrpSpPr>
          <p:grpSpPr>
            <a:xfrm>
              <a:off x="6096000" y="4673600"/>
              <a:ext cx="4340087" cy="894518"/>
              <a:chOff x="6096000" y="4673600"/>
              <a:chExt cx="4340087" cy="894518"/>
            </a:xfrm>
          </p:grpSpPr>
          <p:sp>
            <p:nvSpPr>
              <p:cNvPr id="9" name="TextBox 8">
                <a:extLst>
                  <a:ext uri="{FF2B5EF4-FFF2-40B4-BE49-F238E27FC236}">
                    <a16:creationId xmlns:a16="http://schemas.microsoft.com/office/drawing/2014/main" id="{A1AD3C17-DB23-8FE5-AEFB-66C1E8428203}"/>
                  </a:ext>
                </a:extLst>
              </p:cNvPr>
              <p:cNvSpPr txBox="1"/>
              <p:nvPr/>
            </p:nvSpPr>
            <p:spPr>
              <a:xfrm>
                <a:off x="7692887" y="5198786"/>
                <a:ext cx="2743200" cy="369332"/>
              </a:xfrm>
              <a:prstGeom prst="rect">
                <a:avLst/>
              </a:prstGeom>
              <a:solidFill>
                <a:schemeClr val="bg2"/>
              </a:solidFill>
              <a:ln w="76200">
                <a:solidFill>
                  <a:schemeClr val="tx2"/>
                </a:solidFill>
              </a:ln>
            </p:spPr>
            <p:txBody>
              <a:bodyPr wrap="square" rtlCol="0" anchor="ctr">
                <a:spAutoFit/>
              </a:bodyPr>
              <a:lstStyle/>
              <a:p>
                <a:pPr algn="ctr"/>
                <a:r>
                  <a:rPr lang="en-US" b="1">
                    <a:solidFill>
                      <a:schemeClr val="tx2"/>
                    </a:solidFill>
                  </a:rPr>
                  <a:t>Stepper Motor</a:t>
                </a:r>
              </a:p>
            </p:txBody>
          </p:sp>
          <p:cxnSp>
            <p:nvCxnSpPr>
              <p:cNvPr id="10" name="Straight Arrow Connector 9">
                <a:extLst>
                  <a:ext uri="{FF2B5EF4-FFF2-40B4-BE49-F238E27FC236}">
                    <a16:creationId xmlns:a16="http://schemas.microsoft.com/office/drawing/2014/main" id="{11423287-9774-61CF-7EEC-E9E71C9544A9}"/>
                  </a:ext>
                </a:extLst>
              </p:cNvPr>
              <p:cNvCxnSpPr>
                <a:cxnSpLocks/>
                <a:stCxn id="9" idx="1"/>
              </p:cNvCxnSpPr>
              <p:nvPr/>
            </p:nvCxnSpPr>
            <p:spPr>
              <a:xfrm flipH="1" flipV="1">
                <a:off x="6096000" y="4673600"/>
                <a:ext cx="1596887" cy="709852"/>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EA338A8-2835-C1BC-29C9-AC5BFF48109D}"/>
                </a:ext>
              </a:extLst>
            </p:cNvPr>
            <p:cNvGrpSpPr/>
            <p:nvPr/>
          </p:nvGrpSpPr>
          <p:grpSpPr>
            <a:xfrm>
              <a:off x="4216400" y="1708386"/>
              <a:ext cx="6132973" cy="1049754"/>
              <a:chOff x="4216400" y="1708386"/>
              <a:chExt cx="6132973" cy="1049754"/>
            </a:xfrm>
          </p:grpSpPr>
          <p:sp>
            <p:nvSpPr>
              <p:cNvPr id="21" name="TextBox 20">
                <a:extLst>
                  <a:ext uri="{FF2B5EF4-FFF2-40B4-BE49-F238E27FC236}">
                    <a16:creationId xmlns:a16="http://schemas.microsoft.com/office/drawing/2014/main" id="{F24736A2-DB75-DA3A-C303-A211F468A8D8}"/>
                  </a:ext>
                </a:extLst>
              </p:cNvPr>
              <p:cNvSpPr txBox="1"/>
              <p:nvPr/>
            </p:nvSpPr>
            <p:spPr>
              <a:xfrm>
                <a:off x="7606173" y="1708386"/>
                <a:ext cx="2743200" cy="369332"/>
              </a:xfrm>
              <a:prstGeom prst="rect">
                <a:avLst/>
              </a:prstGeom>
              <a:solidFill>
                <a:schemeClr val="bg2"/>
              </a:solidFill>
              <a:ln w="76200">
                <a:solidFill>
                  <a:schemeClr val="tx2"/>
                </a:solidFill>
              </a:ln>
            </p:spPr>
            <p:txBody>
              <a:bodyPr wrap="square" rtlCol="0" anchor="ctr">
                <a:spAutoFit/>
              </a:bodyPr>
              <a:lstStyle/>
              <a:p>
                <a:pPr algn="ctr"/>
                <a:r>
                  <a:rPr lang="en-US" b="1">
                    <a:solidFill>
                      <a:schemeClr val="tx2"/>
                    </a:solidFill>
                  </a:rPr>
                  <a:t>Chuck Head</a:t>
                </a:r>
              </a:p>
            </p:txBody>
          </p:sp>
          <p:cxnSp>
            <p:nvCxnSpPr>
              <p:cNvPr id="22" name="Straight Arrow Connector 21">
                <a:extLst>
                  <a:ext uri="{FF2B5EF4-FFF2-40B4-BE49-F238E27FC236}">
                    <a16:creationId xmlns:a16="http://schemas.microsoft.com/office/drawing/2014/main" id="{91D9FE8E-B0BF-0BA6-DA82-7AB022E9E5A3}"/>
                  </a:ext>
                </a:extLst>
              </p:cNvPr>
              <p:cNvCxnSpPr>
                <a:cxnSpLocks/>
                <a:stCxn id="21" idx="1"/>
              </p:cNvCxnSpPr>
              <p:nvPr/>
            </p:nvCxnSpPr>
            <p:spPr>
              <a:xfrm flipH="1">
                <a:off x="4216400" y="1893052"/>
                <a:ext cx="3389773" cy="865088"/>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F91B02EA-2C90-F043-25CB-AB809376D181}"/>
                </a:ext>
              </a:extLst>
            </p:cNvPr>
            <p:cNvGrpSpPr/>
            <p:nvPr/>
          </p:nvGrpSpPr>
          <p:grpSpPr>
            <a:xfrm>
              <a:off x="6894443" y="3614744"/>
              <a:ext cx="3647440" cy="369332"/>
              <a:chOff x="6894443" y="3614744"/>
              <a:chExt cx="3647440" cy="369332"/>
            </a:xfrm>
          </p:grpSpPr>
          <p:cxnSp>
            <p:nvCxnSpPr>
              <p:cNvPr id="25" name="Straight Arrow Connector 24">
                <a:extLst>
                  <a:ext uri="{FF2B5EF4-FFF2-40B4-BE49-F238E27FC236}">
                    <a16:creationId xmlns:a16="http://schemas.microsoft.com/office/drawing/2014/main" id="{4A7D2AC1-A8C5-AF07-36F2-D3FEDD685AE6}"/>
                  </a:ext>
                </a:extLst>
              </p:cNvPr>
              <p:cNvCxnSpPr>
                <a:cxnSpLocks/>
                <a:stCxn id="26" idx="1"/>
              </p:cNvCxnSpPr>
              <p:nvPr/>
            </p:nvCxnSpPr>
            <p:spPr>
              <a:xfrm flipH="1" flipV="1">
                <a:off x="6894443" y="3696740"/>
                <a:ext cx="904240" cy="10267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F8F13BE-EA7A-6790-9340-95B6001A4DC8}"/>
                  </a:ext>
                </a:extLst>
              </p:cNvPr>
              <p:cNvSpPr txBox="1"/>
              <p:nvPr/>
            </p:nvSpPr>
            <p:spPr>
              <a:xfrm>
                <a:off x="7798683" y="3614744"/>
                <a:ext cx="2743200" cy="369332"/>
              </a:xfrm>
              <a:prstGeom prst="rect">
                <a:avLst/>
              </a:prstGeom>
              <a:solidFill>
                <a:schemeClr val="bg2"/>
              </a:solidFill>
              <a:ln w="76200">
                <a:solidFill>
                  <a:schemeClr val="tx2"/>
                </a:solidFill>
              </a:ln>
            </p:spPr>
            <p:txBody>
              <a:bodyPr wrap="square" rtlCol="0" anchor="ctr">
                <a:spAutoFit/>
              </a:bodyPr>
              <a:lstStyle/>
              <a:p>
                <a:pPr algn="ctr"/>
                <a:r>
                  <a:rPr lang="en-US" b="1">
                    <a:solidFill>
                      <a:schemeClr val="tx2"/>
                    </a:solidFill>
                  </a:rPr>
                  <a:t>Gear Belt</a:t>
                </a:r>
              </a:p>
            </p:txBody>
          </p:sp>
        </p:grpSp>
      </p:grpSp>
    </p:spTree>
    <p:extLst>
      <p:ext uri="{BB962C8B-B14F-4D97-AF65-F5344CB8AC3E}">
        <p14:creationId xmlns:p14="http://schemas.microsoft.com/office/powerpoint/2010/main" val="3479994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FE69-5DDA-7559-75CB-A28D26E8DB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ED7F04-860E-1363-BFD6-0D3BC4EA680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95241B27-62D3-6D6D-1231-A73EA49670BE}"/>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63379AE2-5189-7209-412C-D28D16F88522}"/>
              </a:ext>
            </a:extLst>
          </p:cNvPr>
          <p:cNvSpPr>
            <a:spLocks noGrp="1"/>
          </p:cNvSpPr>
          <p:nvPr>
            <p:ph type="title"/>
          </p:nvPr>
        </p:nvSpPr>
        <p:spPr/>
        <p:txBody>
          <a:bodyPr/>
          <a:lstStyle/>
          <a:p>
            <a:r>
              <a:rPr lang="en-US"/>
              <a:t>Final Design Iteration</a:t>
            </a:r>
          </a:p>
        </p:txBody>
      </p:sp>
      <p:sp>
        <p:nvSpPr>
          <p:cNvPr id="7" name="TextBox 6">
            <a:extLst>
              <a:ext uri="{FF2B5EF4-FFF2-40B4-BE49-F238E27FC236}">
                <a16:creationId xmlns:a16="http://schemas.microsoft.com/office/drawing/2014/main" id="{3AE93AE1-6BEB-3082-B267-D520E05C8B01}"/>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B35E8389-3FC1-0324-B14F-6549C1D4E55E}"/>
                  </a:ext>
                </a:extLst>
              </p:cNvPr>
              <p:cNvGraphicFramePr>
                <a:graphicFrameLocks noChangeAspect="1"/>
              </p:cNvGraphicFramePr>
              <p:nvPr>
                <p:extLst>
                  <p:ext uri="{D42A27DB-BD31-4B8C-83A1-F6EECF244321}">
                    <p14:modId xmlns:p14="http://schemas.microsoft.com/office/powerpoint/2010/main" val="90162715"/>
                  </p:ext>
                </p:extLst>
              </p:nvPr>
            </p:nvGraphicFramePr>
            <p:xfrm>
              <a:off x="754374" y="1611708"/>
              <a:ext cx="9144000" cy="4572000"/>
            </p:xfrm>
            <a:graphic>
              <a:graphicData uri="http://schemas.microsoft.com/office/drawing/2017/model3d">
                <am3d:model3d r:embed="rId2">
                  <am3d:spPr>
                    <a:xfrm>
                      <a:off x="0" y="0"/>
                      <a:ext cx="9144000" cy="4572000"/>
                    </a:xfrm>
                    <a:prstGeom prst="rect">
                      <a:avLst/>
                    </a:prstGeom>
                  </am3d:spPr>
                  <am3d:camera>
                    <am3d:pos x="0" y="0" z="48801990"/>
                    <am3d:up dx="0" dy="36000000" dz="0"/>
                    <am3d:lookAt x="0" y="0" z="0"/>
                    <am3d:perspective fov="2700000"/>
                  </am3d:camera>
                  <am3d:trans>
                    <am3d:meterPerModelUnit n="801796" d="1000000"/>
                    <am3d:preTrans dx="-17422707" dy="4398973" dz="2330518"/>
                    <am3d:scale>
                      <am3d:sx n="1000000" d="1000000"/>
                      <am3d:sy n="1000000" d="1000000"/>
                      <am3d:sz n="1000000" d="1000000"/>
                    </am3d:scale>
                    <am3d:rot ax="-7682556" ay="-186634" az="10561979"/>
                    <am3d:postTrans dx="0" dy="0" dz="0"/>
                  </am3d:trans>
                  <am3d:raster rName="Office3DRenderer" rVer="16.0.8326">
                    <am3d:blip r:embed="rId3"/>
                  </am3d:raster>
                  <am3d:objViewport viewportSz="9629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B35E8389-3FC1-0324-B14F-6549C1D4E55E}"/>
                  </a:ext>
                </a:extLst>
              </p:cNvPr>
              <p:cNvPicPr>
                <a:picLocks noGrp="1" noRot="1" noChangeAspect="1" noMove="1" noResize="1" noEditPoints="1" noAdjustHandles="1" noChangeArrowheads="1" noChangeShapeType="1" noCrop="1"/>
              </p:cNvPicPr>
              <p:nvPr/>
            </p:nvPicPr>
            <p:blipFill>
              <a:blip r:embed="rId3"/>
              <a:stretch>
                <a:fillRect/>
              </a:stretch>
            </p:blipFill>
            <p:spPr>
              <a:xfrm>
                <a:off x="754374" y="1611708"/>
                <a:ext cx="9144000" cy="4572000"/>
              </a:xfrm>
              <a:prstGeom prst="rect">
                <a:avLst/>
              </a:prstGeom>
            </p:spPr>
          </p:pic>
        </mc:Fallback>
      </mc:AlternateContent>
    </p:spTree>
    <p:extLst>
      <p:ext uri="{BB962C8B-B14F-4D97-AF65-F5344CB8AC3E}">
        <p14:creationId xmlns:p14="http://schemas.microsoft.com/office/powerpoint/2010/main" val="370706810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FE69-5DDA-7559-75CB-A28D26E8DB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ED7F04-860E-1363-BFD6-0D3BC4EA680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95241B27-62D3-6D6D-1231-A73EA49670BE}"/>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63379AE2-5189-7209-412C-D28D16F88522}"/>
              </a:ext>
            </a:extLst>
          </p:cNvPr>
          <p:cNvSpPr>
            <a:spLocks noGrp="1"/>
          </p:cNvSpPr>
          <p:nvPr>
            <p:ph type="title"/>
          </p:nvPr>
        </p:nvSpPr>
        <p:spPr/>
        <p:txBody>
          <a:bodyPr/>
          <a:lstStyle/>
          <a:p>
            <a:r>
              <a:rPr lang="en-US"/>
              <a:t>Final Design Iteration</a:t>
            </a:r>
          </a:p>
        </p:txBody>
      </p:sp>
      <p:sp>
        <p:nvSpPr>
          <p:cNvPr id="7" name="TextBox 6">
            <a:extLst>
              <a:ext uri="{FF2B5EF4-FFF2-40B4-BE49-F238E27FC236}">
                <a16:creationId xmlns:a16="http://schemas.microsoft.com/office/drawing/2014/main" id="{3AE93AE1-6BEB-3082-B267-D520E05C8B01}"/>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B35E8389-3FC1-0324-B14F-6549C1D4E55E}"/>
                  </a:ext>
                </a:extLst>
              </p:cNvPr>
              <p:cNvGraphicFramePr>
                <a:graphicFrameLocks/>
              </p:cNvGraphicFramePr>
              <p:nvPr>
                <p:extLst>
                  <p:ext uri="{D42A27DB-BD31-4B8C-83A1-F6EECF244321}">
                    <p14:modId xmlns:p14="http://schemas.microsoft.com/office/powerpoint/2010/main" val="52861702"/>
                  </p:ext>
                </p:extLst>
              </p:nvPr>
            </p:nvGraphicFramePr>
            <p:xfrm>
              <a:off x="754374" y="1611708"/>
              <a:ext cx="9144000" cy="4572000"/>
            </p:xfrm>
            <a:graphic>
              <a:graphicData uri="http://schemas.microsoft.com/office/drawing/2017/model3d">
                <am3d:model3d r:embed="rId2">
                  <am3d:spPr>
                    <a:xfrm>
                      <a:off x="0" y="0"/>
                      <a:ext cx="9144000" cy="4572000"/>
                    </a:xfrm>
                    <a:prstGeom prst="rect">
                      <a:avLst/>
                    </a:prstGeom>
                  </am3d:spPr>
                  <am3d:camera>
                    <am3d:pos x="-16891955" y="397105" z="48801990"/>
                    <am3d:up dx="0" dy="36000000" dz="0"/>
                    <am3d:lookAt x="-16891955" y="397105" z="0"/>
                    <am3d:perspective fov="504651"/>
                  </am3d:camera>
                  <am3d:trans>
                    <am3d:meterPerModelUnit n="801796" d="1000000"/>
                    <am3d:preTrans dx="-34142540" dy="4154453" dz="2185983"/>
                    <am3d:scale>
                      <am3d:sx n="1000000" d="1000000"/>
                      <am3d:sy n="1000000" d="1000000"/>
                      <am3d:sz n="1000000" d="1000000"/>
                    </am3d:scale>
                    <am3d:rot ax="-7623795" ay="392056" az="-10285880"/>
                    <am3d:postTrans dx="-16681474" dy="381266"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B35E8389-3FC1-0324-B14F-6549C1D4E55E}"/>
                  </a:ext>
                </a:extLst>
              </p:cNvPr>
              <p:cNvPicPr>
                <a:picLocks noGrp="1" noRot="1" noChangeAspect="1" noMove="1" noResize="1" noEditPoints="1" noAdjustHandles="1" noChangeArrowheads="1" noChangeShapeType="1" noCrop="1"/>
              </p:cNvPicPr>
              <p:nvPr/>
            </p:nvPicPr>
            <p:blipFill>
              <a:blip r:embed="rId3"/>
              <a:stretch>
                <a:fillRect/>
              </a:stretch>
            </p:blipFill>
            <p:spPr>
              <a:xfrm>
                <a:off x="754374" y="1611708"/>
                <a:ext cx="9144000" cy="4572000"/>
              </a:xfrm>
              <a:prstGeom prst="rect">
                <a:avLst/>
              </a:prstGeom>
            </p:spPr>
          </p:pic>
        </mc:Fallback>
      </mc:AlternateContent>
      <p:grpSp>
        <p:nvGrpSpPr>
          <p:cNvPr id="9" name="Group 8">
            <a:extLst>
              <a:ext uri="{FF2B5EF4-FFF2-40B4-BE49-F238E27FC236}">
                <a16:creationId xmlns:a16="http://schemas.microsoft.com/office/drawing/2014/main" id="{8BD00716-BE17-217A-BEE3-66C0D39858F3}"/>
              </a:ext>
            </a:extLst>
          </p:cNvPr>
          <p:cNvGrpSpPr/>
          <p:nvPr/>
        </p:nvGrpSpPr>
        <p:grpSpPr>
          <a:xfrm>
            <a:off x="835654" y="2658479"/>
            <a:ext cx="3472186" cy="563564"/>
            <a:chOff x="835654" y="2658479"/>
            <a:chExt cx="3472186" cy="563564"/>
          </a:xfrm>
        </p:grpSpPr>
        <p:sp>
          <p:nvSpPr>
            <p:cNvPr id="17" name="TextBox 16">
              <a:extLst>
                <a:ext uri="{FF2B5EF4-FFF2-40B4-BE49-F238E27FC236}">
                  <a16:creationId xmlns:a16="http://schemas.microsoft.com/office/drawing/2014/main" id="{99F8DE2B-FA84-2AC5-3192-7D58A692F514}"/>
                </a:ext>
              </a:extLst>
            </p:cNvPr>
            <p:cNvSpPr txBox="1"/>
            <p:nvPr/>
          </p:nvSpPr>
          <p:spPr>
            <a:xfrm>
              <a:off x="835654" y="2658479"/>
              <a:ext cx="2743200" cy="369332"/>
            </a:xfrm>
            <a:prstGeom prst="rect">
              <a:avLst/>
            </a:prstGeom>
            <a:solidFill>
              <a:schemeClr val="bg2"/>
            </a:solidFill>
            <a:ln w="76200">
              <a:solidFill>
                <a:schemeClr val="tx2"/>
              </a:solidFill>
            </a:ln>
          </p:spPr>
          <p:txBody>
            <a:bodyPr wrap="square" rtlCol="0" anchor="ctr">
              <a:spAutoFit/>
            </a:bodyPr>
            <a:lstStyle/>
            <a:p>
              <a:pPr algn="ctr"/>
              <a:r>
                <a:rPr lang="en-US" b="1">
                  <a:solidFill>
                    <a:schemeClr val="tx2"/>
                  </a:solidFill>
                </a:rPr>
                <a:t>Gear Belt Cover</a:t>
              </a:r>
            </a:p>
          </p:txBody>
        </p:sp>
        <p:cxnSp>
          <p:nvCxnSpPr>
            <p:cNvPr id="18" name="Straight Arrow Connector 17">
              <a:extLst>
                <a:ext uri="{FF2B5EF4-FFF2-40B4-BE49-F238E27FC236}">
                  <a16:creationId xmlns:a16="http://schemas.microsoft.com/office/drawing/2014/main" id="{DF6D1524-5291-A02F-ACF1-0B6CC9DD4F90}"/>
                </a:ext>
              </a:extLst>
            </p:cNvPr>
            <p:cNvCxnSpPr>
              <a:cxnSpLocks/>
              <a:stCxn id="17" idx="3"/>
            </p:cNvCxnSpPr>
            <p:nvPr/>
          </p:nvCxnSpPr>
          <p:spPr>
            <a:xfrm>
              <a:off x="3578854" y="2843145"/>
              <a:ext cx="728986" cy="378898"/>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1267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FE69-5DDA-7559-75CB-A28D26E8DB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ED7F04-860E-1363-BFD6-0D3BC4EA680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95241B27-62D3-6D6D-1231-A73EA49670BE}"/>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63379AE2-5189-7209-412C-D28D16F88522}"/>
              </a:ext>
            </a:extLst>
          </p:cNvPr>
          <p:cNvSpPr>
            <a:spLocks noGrp="1"/>
          </p:cNvSpPr>
          <p:nvPr>
            <p:ph type="title"/>
          </p:nvPr>
        </p:nvSpPr>
        <p:spPr/>
        <p:txBody>
          <a:bodyPr/>
          <a:lstStyle/>
          <a:p>
            <a:r>
              <a:rPr lang="en-US"/>
              <a:t>Final Design Iteration</a:t>
            </a:r>
          </a:p>
        </p:txBody>
      </p:sp>
      <p:sp>
        <p:nvSpPr>
          <p:cNvPr id="7" name="TextBox 6">
            <a:extLst>
              <a:ext uri="{FF2B5EF4-FFF2-40B4-BE49-F238E27FC236}">
                <a16:creationId xmlns:a16="http://schemas.microsoft.com/office/drawing/2014/main" id="{3AE93AE1-6BEB-3082-B267-D520E05C8B01}"/>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B35E8389-3FC1-0324-B14F-6549C1D4E55E}"/>
                  </a:ext>
                </a:extLst>
              </p:cNvPr>
              <p:cNvGraphicFramePr>
                <a:graphicFrameLocks noChangeAspect="1"/>
              </p:cNvGraphicFramePr>
              <p:nvPr>
                <p:extLst>
                  <p:ext uri="{D42A27DB-BD31-4B8C-83A1-F6EECF244321}">
                    <p14:modId xmlns:p14="http://schemas.microsoft.com/office/powerpoint/2010/main" val="1586103330"/>
                  </p:ext>
                </p:extLst>
              </p:nvPr>
            </p:nvGraphicFramePr>
            <p:xfrm>
              <a:off x="754374" y="1611708"/>
              <a:ext cx="9144000" cy="4572000"/>
            </p:xfrm>
            <a:graphic>
              <a:graphicData uri="http://schemas.microsoft.com/office/drawing/2017/model3d">
                <am3d:model3d r:embed="rId2">
                  <am3d:spPr>
                    <a:xfrm>
                      <a:off x="0" y="0"/>
                      <a:ext cx="9144000" cy="4572000"/>
                    </a:xfrm>
                    <a:prstGeom prst="rect">
                      <a:avLst/>
                    </a:prstGeom>
                  </am3d:spPr>
                  <am3d:camera>
                    <am3d:pos x="0" y="0" z="48801990"/>
                    <am3d:up dx="0" dy="36000000" dz="0"/>
                    <am3d:lookAt x="0" y="0" z="0"/>
                    <am3d:perspective fov="2700000"/>
                  </am3d:camera>
                  <am3d:trans>
                    <am3d:meterPerModelUnit n="801796" d="1000000"/>
                    <am3d:preTrans dx="-17422707" dy="4398973" dz="2330518"/>
                    <am3d:scale>
                      <am3d:sx n="1000000" d="1000000"/>
                      <am3d:sy n="1000000" d="1000000"/>
                      <am3d:sz n="1000000" d="1000000"/>
                    </am3d:scale>
                    <am3d:rot ax="8344972" ay="179692" az="-155595"/>
                    <am3d:postTrans dx="0" dy="0" dz="0"/>
                  </am3d:trans>
                  <am3d:raster rName="Office3DRenderer" rVer="16.0.8326">
                    <am3d:blip r:embed="rId3"/>
                  </am3d:raster>
                  <am3d:objViewport viewportSz="96557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B35E8389-3FC1-0324-B14F-6549C1D4E55E}"/>
                  </a:ext>
                </a:extLst>
              </p:cNvPr>
              <p:cNvPicPr>
                <a:picLocks noGrp="1" noRot="1" noChangeAspect="1" noMove="1" noResize="1" noEditPoints="1" noAdjustHandles="1" noChangeArrowheads="1" noChangeShapeType="1" noCrop="1"/>
              </p:cNvPicPr>
              <p:nvPr/>
            </p:nvPicPr>
            <p:blipFill>
              <a:blip r:embed="rId3"/>
              <a:stretch>
                <a:fillRect/>
              </a:stretch>
            </p:blipFill>
            <p:spPr>
              <a:xfrm>
                <a:off x="754374" y="1611708"/>
                <a:ext cx="9144000" cy="4572000"/>
              </a:xfrm>
              <a:prstGeom prst="rect">
                <a:avLst/>
              </a:prstGeom>
            </p:spPr>
          </p:pic>
        </mc:Fallback>
      </mc:AlternateContent>
      <p:grpSp>
        <p:nvGrpSpPr>
          <p:cNvPr id="16" name="Group 15">
            <a:extLst>
              <a:ext uri="{FF2B5EF4-FFF2-40B4-BE49-F238E27FC236}">
                <a16:creationId xmlns:a16="http://schemas.microsoft.com/office/drawing/2014/main" id="{833EFCCE-0AB2-5A4C-5D70-E7684269A69E}"/>
              </a:ext>
            </a:extLst>
          </p:cNvPr>
          <p:cNvGrpSpPr/>
          <p:nvPr/>
        </p:nvGrpSpPr>
        <p:grpSpPr>
          <a:xfrm>
            <a:off x="2052320" y="2101465"/>
            <a:ext cx="6492240" cy="4051529"/>
            <a:chOff x="2052320" y="2101465"/>
            <a:chExt cx="6492240" cy="4051529"/>
          </a:xfrm>
        </p:grpSpPr>
        <p:grpSp>
          <p:nvGrpSpPr>
            <p:cNvPr id="15" name="Group 14">
              <a:extLst>
                <a:ext uri="{FF2B5EF4-FFF2-40B4-BE49-F238E27FC236}">
                  <a16:creationId xmlns:a16="http://schemas.microsoft.com/office/drawing/2014/main" id="{810111F6-20AE-B364-DFCC-519AB154CCFF}"/>
                </a:ext>
              </a:extLst>
            </p:cNvPr>
            <p:cNvGrpSpPr/>
            <p:nvPr/>
          </p:nvGrpSpPr>
          <p:grpSpPr>
            <a:xfrm>
              <a:off x="2052320" y="4622828"/>
              <a:ext cx="6492240" cy="1530166"/>
              <a:chOff x="2052320" y="4622828"/>
              <a:chExt cx="6492240" cy="1530166"/>
            </a:xfrm>
          </p:grpSpPr>
          <p:cxnSp>
            <p:nvCxnSpPr>
              <p:cNvPr id="11" name="Straight Arrow Connector 10">
                <a:extLst>
                  <a:ext uri="{FF2B5EF4-FFF2-40B4-BE49-F238E27FC236}">
                    <a16:creationId xmlns:a16="http://schemas.microsoft.com/office/drawing/2014/main" id="{0FBAF804-9BD3-32CF-E81E-85D7060B66AC}"/>
                  </a:ext>
                </a:extLst>
              </p:cNvPr>
              <p:cNvCxnSpPr>
                <a:cxnSpLocks/>
                <a:stCxn id="13" idx="1"/>
              </p:cNvCxnSpPr>
              <p:nvPr/>
            </p:nvCxnSpPr>
            <p:spPr>
              <a:xfrm flipH="1" flipV="1">
                <a:off x="2052320" y="4622828"/>
                <a:ext cx="1800854" cy="134550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AFA86D-4C39-3521-90A5-1096E4FECC10}"/>
                  </a:ext>
                </a:extLst>
              </p:cNvPr>
              <p:cNvCxnSpPr>
                <a:cxnSpLocks/>
                <a:stCxn id="13" idx="3"/>
              </p:cNvCxnSpPr>
              <p:nvPr/>
            </p:nvCxnSpPr>
            <p:spPr>
              <a:xfrm flipV="1">
                <a:off x="6596374" y="4915007"/>
                <a:ext cx="1948186" cy="1053321"/>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08CDC0-F8CA-7745-81C7-F8FC3C47EFFE}"/>
                  </a:ext>
                </a:extLst>
              </p:cNvPr>
              <p:cNvSpPr txBox="1"/>
              <p:nvPr/>
            </p:nvSpPr>
            <p:spPr>
              <a:xfrm>
                <a:off x="3853174" y="5783662"/>
                <a:ext cx="2743200" cy="369332"/>
              </a:xfrm>
              <a:prstGeom prst="rect">
                <a:avLst/>
              </a:prstGeom>
              <a:solidFill>
                <a:schemeClr val="bg2"/>
              </a:solidFill>
              <a:ln w="76200">
                <a:solidFill>
                  <a:schemeClr val="tx2"/>
                </a:solidFill>
              </a:ln>
            </p:spPr>
            <p:txBody>
              <a:bodyPr wrap="square" rtlCol="0" anchor="ctr">
                <a:spAutoFit/>
              </a:bodyPr>
              <a:lstStyle/>
              <a:p>
                <a:pPr algn="ctr"/>
                <a:r>
                  <a:rPr lang="en-US" b="1">
                    <a:solidFill>
                      <a:schemeClr val="tx2"/>
                    </a:solidFill>
                  </a:rPr>
                  <a:t>0.5-Inch Aluminum Blocks</a:t>
                </a:r>
              </a:p>
            </p:txBody>
          </p:sp>
        </p:grpSp>
        <p:grpSp>
          <p:nvGrpSpPr>
            <p:cNvPr id="14" name="Group 13">
              <a:extLst>
                <a:ext uri="{FF2B5EF4-FFF2-40B4-BE49-F238E27FC236}">
                  <a16:creationId xmlns:a16="http://schemas.microsoft.com/office/drawing/2014/main" id="{15C7D8A2-97C4-6702-69C5-C87D4368F52C}"/>
                </a:ext>
              </a:extLst>
            </p:cNvPr>
            <p:cNvGrpSpPr/>
            <p:nvPr/>
          </p:nvGrpSpPr>
          <p:grpSpPr>
            <a:xfrm>
              <a:off x="2052320" y="2101465"/>
              <a:ext cx="3870960" cy="987175"/>
              <a:chOff x="2052320" y="2101465"/>
              <a:chExt cx="3870960" cy="987175"/>
            </a:xfrm>
          </p:grpSpPr>
          <p:sp>
            <p:nvSpPr>
              <p:cNvPr id="17" name="TextBox 16">
                <a:extLst>
                  <a:ext uri="{FF2B5EF4-FFF2-40B4-BE49-F238E27FC236}">
                    <a16:creationId xmlns:a16="http://schemas.microsoft.com/office/drawing/2014/main" id="{99F8DE2B-FA84-2AC5-3192-7D58A692F514}"/>
                  </a:ext>
                </a:extLst>
              </p:cNvPr>
              <p:cNvSpPr txBox="1"/>
              <p:nvPr/>
            </p:nvSpPr>
            <p:spPr>
              <a:xfrm>
                <a:off x="2052320" y="2101465"/>
                <a:ext cx="2743200" cy="369332"/>
              </a:xfrm>
              <a:prstGeom prst="rect">
                <a:avLst/>
              </a:prstGeom>
              <a:solidFill>
                <a:schemeClr val="bg2"/>
              </a:solidFill>
              <a:ln w="76200">
                <a:solidFill>
                  <a:schemeClr val="tx2"/>
                </a:solidFill>
              </a:ln>
            </p:spPr>
            <p:txBody>
              <a:bodyPr wrap="square" rtlCol="0" anchor="ctr">
                <a:spAutoFit/>
              </a:bodyPr>
              <a:lstStyle/>
              <a:p>
                <a:pPr algn="ctr"/>
                <a:r>
                  <a:rPr lang="en-US" b="1">
                    <a:solidFill>
                      <a:schemeClr val="tx2"/>
                    </a:solidFill>
                  </a:rPr>
                  <a:t>Measuring Top of Shaft</a:t>
                </a:r>
              </a:p>
            </p:txBody>
          </p:sp>
          <p:cxnSp>
            <p:nvCxnSpPr>
              <p:cNvPr id="18" name="Straight Arrow Connector 17">
                <a:extLst>
                  <a:ext uri="{FF2B5EF4-FFF2-40B4-BE49-F238E27FC236}">
                    <a16:creationId xmlns:a16="http://schemas.microsoft.com/office/drawing/2014/main" id="{DF6D1524-5291-A02F-ACF1-0B6CC9DD4F90}"/>
                  </a:ext>
                </a:extLst>
              </p:cNvPr>
              <p:cNvCxnSpPr>
                <a:cxnSpLocks/>
                <a:stCxn id="17" idx="3"/>
              </p:cNvCxnSpPr>
              <p:nvPr/>
            </p:nvCxnSpPr>
            <p:spPr>
              <a:xfrm>
                <a:off x="4795520" y="2286131"/>
                <a:ext cx="1127760" cy="80250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35067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A27F6F-4CE8-8E11-1E94-AB30D372B85D}"/>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0EDAB3A6-92DE-80C4-0D32-6D8FC62683FC}"/>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DCE3B7E8-B6C9-C19A-0C35-1FD63EA102BE}"/>
              </a:ext>
            </a:extLst>
          </p:cNvPr>
          <p:cNvSpPr>
            <a:spLocks noGrp="1"/>
          </p:cNvSpPr>
          <p:nvPr>
            <p:ph type="title"/>
          </p:nvPr>
        </p:nvSpPr>
        <p:spPr/>
        <p:txBody>
          <a:bodyPr/>
          <a:lstStyle/>
          <a:p>
            <a:r>
              <a:rPr lang="en-US"/>
              <a:t>Fluxmeter Probe Housing</a:t>
            </a:r>
          </a:p>
        </p:txBody>
      </p:sp>
      <p:sp>
        <p:nvSpPr>
          <p:cNvPr id="6" name="TextBox 5">
            <a:extLst>
              <a:ext uri="{FF2B5EF4-FFF2-40B4-BE49-F238E27FC236}">
                <a16:creationId xmlns:a16="http://schemas.microsoft.com/office/drawing/2014/main" id="{35742E62-D78C-6C29-3C9F-184E3FFA226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AF010203-5DB5-85B8-564D-B758F4435BCF}"/>
                  </a:ext>
                </a:extLst>
              </p:cNvPr>
              <p:cNvGraphicFramePr>
                <a:graphicFrameLocks noChangeAspect="1"/>
              </p:cNvGraphicFramePr>
              <p:nvPr>
                <p:extLst>
                  <p:ext uri="{D42A27DB-BD31-4B8C-83A1-F6EECF244321}">
                    <p14:modId xmlns:p14="http://schemas.microsoft.com/office/powerpoint/2010/main" val="2338340190"/>
                  </p:ext>
                </p:extLst>
              </p:nvPr>
            </p:nvGraphicFramePr>
            <p:xfrm rot="3910265">
              <a:off x="1697212" y="2522429"/>
              <a:ext cx="2822494" cy="3333249"/>
            </p:xfrm>
            <a:graphic>
              <a:graphicData uri="http://schemas.microsoft.com/office/drawing/2017/model3d">
                <am3d:model3d r:embed="rId3">
                  <am3d:spPr>
                    <a:xfrm rot="3910265">
                      <a:off x="0" y="0"/>
                      <a:ext cx="2822494" cy="3333249"/>
                    </a:xfrm>
                    <a:prstGeom prst="rect">
                      <a:avLst/>
                    </a:prstGeom>
                  </am3d:spPr>
                  <am3d:camera>
                    <am3d:pos x="0" y="0" z="65601910"/>
                    <am3d:up dx="0" dy="36000000" dz="0"/>
                    <am3d:lookAt x="0" y="0" z="0"/>
                    <am3d:perspective fov="2700000"/>
                  </am3d:camera>
                  <am3d:trans>
                    <am3d:meterPerModelUnit n="7570023" d="1000000"/>
                    <am3d:preTrans dx="-9265709" dy="-4919000" dz="14106975"/>
                    <am3d:scale>
                      <am3d:sx n="1000000" d="1000000"/>
                      <am3d:sy n="1000000" d="1000000"/>
                      <am3d:sz n="1000000" d="1000000"/>
                    </am3d:scale>
                    <am3d:rot ax="-7487919" ay="2242674" az="-8331770"/>
                    <am3d:postTrans dx="0" dy="0" dz="0"/>
                  </am3d:trans>
                  <am3d:raster rName="Office3DRenderer" rVer="16.0.8326">
                    <am3d:blip r:embed="rId4"/>
                  </am3d:raster>
                  <am3d:objViewport viewportSz="37910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AF010203-5DB5-85B8-564D-B758F4435BCF}"/>
                  </a:ext>
                </a:extLst>
              </p:cNvPr>
              <p:cNvPicPr>
                <a:picLocks noGrp="1" noRot="1" noChangeAspect="1" noMove="1" noResize="1" noEditPoints="1" noAdjustHandles="1" noChangeArrowheads="1" noChangeShapeType="1" noCrop="1"/>
              </p:cNvPicPr>
              <p:nvPr/>
            </p:nvPicPr>
            <p:blipFill>
              <a:blip r:embed="rId4"/>
              <a:stretch>
                <a:fillRect/>
              </a:stretch>
            </p:blipFill>
            <p:spPr>
              <a:xfrm rot="3910265">
                <a:off x="1697212" y="2522429"/>
                <a:ext cx="2822494" cy="333324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4400E91D-796A-D28A-3670-6D0A3A13BF13}"/>
                  </a:ext>
                </a:extLst>
              </p:cNvPr>
              <p:cNvGraphicFramePr>
                <a:graphicFrameLocks noChangeAspect="1"/>
              </p:cNvGraphicFramePr>
              <p:nvPr>
                <p:extLst>
                  <p:ext uri="{D42A27DB-BD31-4B8C-83A1-F6EECF244321}">
                    <p14:modId xmlns:p14="http://schemas.microsoft.com/office/powerpoint/2010/main" val="1287485194"/>
                  </p:ext>
                </p:extLst>
              </p:nvPr>
            </p:nvGraphicFramePr>
            <p:xfrm rot="4222874">
              <a:off x="6085430" y="2897596"/>
              <a:ext cx="4678116" cy="2117497"/>
            </p:xfrm>
            <a:graphic>
              <a:graphicData uri="http://schemas.microsoft.com/office/drawing/2017/model3d">
                <am3d:model3d r:embed="rId5">
                  <am3d:spPr>
                    <a:xfrm rot="4222874">
                      <a:off x="0" y="0"/>
                      <a:ext cx="4678116" cy="2117497"/>
                    </a:xfrm>
                    <a:prstGeom prst="rect">
                      <a:avLst/>
                    </a:prstGeom>
                  </am3d:spPr>
                  <am3d:camera>
                    <am3d:pos x="0" y="0" z="53684761"/>
                    <am3d:up dx="0" dy="36000000" dz="0"/>
                    <am3d:lookAt x="0" y="0" z="0"/>
                    <am3d:perspective fov="2700000"/>
                  </am3d:camera>
                  <am3d:trans>
                    <am3d:meterPerModelUnit n="5270492" d="1000000"/>
                    <am3d:preTrans dx="-6451083" dy="6010476" dz="18000000"/>
                    <am3d:scale>
                      <am3d:sx n="1000000" d="1000000"/>
                      <am3d:sy n="1000000" d="1000000"/>
                      <am3d:sz n="1000000" d="1000000"/>
                    </am3d:scale>
                    <am3d:rot ax="-7538963" ay="2814765" az="-8068941"/>
                    <am3d:postTrans dx="0" dy="0" dz="0"/>
                  </am3d:trans>
                  <am3d:raster rName="Office3DRenderer" rVer="16.0.8326">
                    <am3d:blip r:embed="rId6"/>
                  </am3d:raster>
                  <am3d:objViewport viewportSz="52983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4400E91D-796A-D28A-3670-6D0A3A13BF13}"/>
                  </a:ext>
                </a:extLst>
              </p:cNvPr>
              <p:cNvPicPr>
                <a:picLocks noGrp="1" noRot="1" noChangeAspect="1" noMove="1" noResize="1" noEditPoints="1" noAdjustHandles="1" noChangeArrowheads="1" noChangeShapeType="1" noCrop="1"/>
              </p:cNvPicPr>
              <p:nvPr/>
            </p:nvPicPr>
            <p:blipFill>
              <a:blip r:embed="rId6"/>
              <a:stretch>
                <a:fillRect/>
              </a:stretch>
            </p:blipFill>
            <p:spPr>
              <a:xfrm rot="4222874">
                <a:off x="6085430" y="2897596"/>
                <a:ext cx="4678116" cy="2117497"/>
              </a:xfrm>
              <a:prstGeom prst="rect">
                <a:avLst/>
              </a:prstGeom>
            </p:spPr>
          </p:pic>
        </mc:Fallback>
      </mc:AlternateContent>
      <p:cxnSp>
        <p:nvCxnSpPr>
          <p:cNvPr id="11" name="Straight Arrow Connector 10">
            <a:extLst>
              <a:ext uri="{FF2B5EF4-FFF2-40B4-BE49-F238E27FC236}">
                <a16:creationId xmlns:a16="http://schemas.microsoft.com/office/drawing/2014/main" id="{E80F5501-35EB-4AFE-4D2A-BFA6CED45F76}"/>
              </a:ext>
            </a:extLst>
          </p:cNvPr>
          <p:cNvCxnSpPr>
            <a:cxnSpLocks/>
            <a:stCxn id="8" idx="2"/>
          </p:cNvCxnSpPr>
          <p:nvPr/>
        </p:nvCxnSpPr>
        <p:spPr>
          <a:xfrm>
            <a:off x="5213629" y="2542945"/>
            <a:ext cx="2367042" cy="1425697"/>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EBAF7FC-151C-0E07-0896-298A0DA290E1}"/>
              </a:ext>
            </a:extLst>
          </p:cNvPr>
          <p:cNvSpPr/>
          <p:nvPr/>
        </p:nvSpPr>
        <p:spPr>
          <a:xfrm>
            <a:off x="3269374" y="1915837"/>
            <a:ext cx="3888509" cy="627108"/>
          </a:xfrm>
          <a:prstGeom prst="rect">
            <a:avLst/>
          </a:prstGeom>
          <a:solidFill>
            <a:schemeClr val="bg2"/>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Hinge for moving probe out of way during specimen loading</a:t>
            </a:r>
          </a:p>
        </p:txBody>
      </p:sp>
      <p:cxnSp>
        <p:nvCxnSpPr>
          <p:cNvPr id="13" name="Straight Arrow Connector 12">
            <a:extLst>
              <a:ext uri="{FF2B5EF4-FFF2-40B4-BE49-F238E27FC236}">
                <a16:creationId xmlns:a16="http://schemas.microsoft.com/office/drawing/2014/main" id="{C2F19363-0758-4A0B-F254-4275FE92A383}"/>
              </a:ext>
            </a:extLst>
          </p:cNvPr>
          <p:cNvCxnSpPr>
            <a:cxnSpLocks/>
            <a:stCxn id="8" idx="2"/>
          </p:cNvCxnSpPr>
          <p:nvPr/>
        </p:nvCxnSpPr>
        <p:spPr>
          <a:xfrm flipH="1">
            <a:off x="2536723" y="2542945"/>
            <a:ext cx="2676906" cy="152761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06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r>
              <a:rPr lang="en-US">
                <a:cs typeface="Calibri"/>
              </a:rPr>
              <a:t>Team 513</a:t>
            </a:r>
            <a:endParaRPr lang="en-US"/>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r>
              <a:rPr lang="en-US"/>
              <a:t>Team Introductions</a:t>
            </a:r>
          </a:p>
        </p:txBody>
      </p:sp>
      <p:grpSp>
        <p:nvGrpSpPr>
          <p:cNvPr id="2" name="Group 1">
            <a:extLst>
              <a:ext uri="{FF2B5EF4-FFF2-40B4-BE49-F238E27FC236}">
                <a16:creationId xmlns:a16="http://schemas.microsoft.com/office/drawing/2014/main" id="{F188A5D5-526B-71BC-58EA-A38D2A7662CF}"/>
              </a:ext>
            </a:extLst>
          </p:cNvPr>
          <p:cNvGrpSpPr/>
          <p:nvPr/>
        </p:nvGrpSpPr>
        <p:grpSpPr>
          <a:xfrm>
            <a:off x="871016" y="4530824"/>
            <a:ext cx="1848583" cy="859536"/>
            <a:chOff x="849621" y="4541330"/>
            <a:chExt cx="1848583" cy="859536"/>
          </a:xfrm>
        </p:grpSpPr>
        <p:sp>
          <p:nvSpPr>
            <p:cNvPr id="11" name="Flowchart: Alternate Process 10">
              <a:extLst>
                <a:ext uri="{FF2B5EF4-FFF2-40B4-BE49-F238E27FC236}">
                  <a16:creationId xmlns:a16="http://schemas.microsoft.com/office/drawing/2014/main" id="{55D6DDB7-73BD-5B94-F6BA-89353D60FE8B}"/>
                </a:ext>
              </a:extLst>
            </p:cNvPr>
            <p:cNvSpPr/>
            <p:nvPr/>
          </p:nvSpPr>
          <p:spPr>
            <a:xfrm>
              <a:off x="849621" y="4541330"/>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72ABEFD-13E1-DD75-3047-1E1D4D2E52C4}"/>
                </a:ext>
              </a:extLst>
            </p:cNvPr>
            <p:cNvSpPr txBox="1"/>
            <p:nvPr/>
          </p:nvSpPr>
          <p:spPr>
            <a:xfrm>
              <a:off x="909804" y="4541330"/>
              <a:ext cx="1728216" cy="769441"/>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Andrew Atallah</a:t>
              </a:r>
            </a:p>
            <a:p>
              <a:pPr algn="ctr"/>
              <a:r>
                <a:rPr lang="en-US" sz="1400" i="1">
                  <a:solidFill>
                    <a:srgbClr val="FFFFFF"/>
                  </a:solidFill>
                  <a:latin typeface="Arial" panose="020B0604020202020204" pitchFamily="34" charset="0"/>
                  <a:cs typeface="Arial" panose="020B0604020202020204" pitchFamily="34" charset="0"/>
                </a:rPr>
                <a:t>Hardware &amp; Software</a:t>
              </a:r>
            </a:p>
            <a:p>
              <a:pPr algn="ctr"/>
              <a:r>
                <a:rPr lang="en-US" sz="1400" i="1">
                  <a:solidFill>
                    <a:srgbClr val="FFFFFF"/>
                  </a:solidFill>
                  <a:latin typeface="Arial" panose="020B0604020202020204" pitchFamily="34" charset="0"/>
                  <a:cs typeface="Arial" panose="020B0604020202020204" pitchFamily="34" charset="0"/>
                </a:rPr>
                <a:t>Engineer</a:t>
              </a:r>
            </a:p>
          </p:txBody>
        </p:sp>
      </p:grpSp>
      <p:grpSp>
        <p:nvGrpSpPr>
          <p:cNvPr id="21" name="Group 20">
            <a:extLst>
              <a:ext uri="{FF2B5EF4-FFF2-40B4-BE49-F238E27FC236}">
                <a16:creationId xmlns:a16="http://schemas.microsoft.com/office/drawing/2014/main" id="{DE8B7685-B0CC-1E47-4F74-4709B7CAD00F}"/>
              </a:ext>
            </a:extLst>
          </p:cNvPr>
          <p:cNvGrpSpPr/>
          <p:nvPr/>
        </p:nvGrpSpPr>
        <p:grpSpPr>
          <a:xfrm>
            <a:off x="7867316" y="4530824"/>
            <a:ext cx="1847088" cy="859536"/>
            <a:chOff x="7863927" y="4541330"/>
            <a:chExt cx="1847088" cy="859536"/>
          </a:xfrm>
        </p:grpSpPr>
        <p:sp>
          <p:nvSpPr>
            <p:cNvPr id="17" name="Flowchart: Alternate Process 16">
              <a:extLst>
                <a:ext uri="{FF2B5EF4-FFF2-40B4-BE49-F238E27FC236}">
                  <a16:creationId xmlns:a16="http://schemas.microsoft.com/office/drawing/2014/main" id="{CD7E97B7-8805-05A4-F8BA-0C66F695E51E}"/>
                </a:ext>
              </a:extLst>
            </p:cNvPr>
            <p:cNvSpPr/>
            <p:nvPr/>
          </p:nvSpPr>
          <p:spPr>
            <a:xfrm>
              <a:off x="7863927" y="4541330"/>
              <a:ext cx="1847088"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EF7B994-970E-2825-D149-6089A60523D1}"/>
                </a:ext>
              </a:extLst>
            </p:cNvPr>
            <p:cNvSpPr txBox="1"/>
            <p:nvPr/>
          </p:nvSpPr>
          <p:spPr>
            <a:xfrm>
              <a:off x="7964511" y="4541330"/>
              <a:ext cx="1645920" cy="769441"/>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Liora Louis</a:t>
              </a:r>
            </a:p>
            <a:p>
              <a:pPr algn="ctr"/>
              <a:r>
                <a:rPr lang="en-US" sz="1400" i="1">
                  <a:solidFill>
                    <a:srgbClr val="FFFFFF"/>
                  </a:solidFill>
                  <a:latin typeface="Arial" panose="020B0604020202020204" pitchFamily="34" charset="0"/>
                  <a:cs typeface="Arial" panose="020B0604020202020204" pitchFamily="34" charset="0"/>
                </a:rPr>
                <a:t>Materials &amp; </a:t>
              </a:r>
            </a:p>
            <a:p>
              <a:pPr algn="ctr"/>
              <a:r>
                <a:rPr lang="en-US" sz="1400" i="1">
                  <a:solidFill>
                    <a:srgbClr val="FFFFFF"/>
                  </a:solidFill>
                  <a:latin typeface="Arial" panose="020B0604020202020204" pitchFamily="34" charset="0"/>
                  <a:cs typeface="Arial" panose="020B0604020202020204" pitchFamily="34" charset="0"/>
                </a:rPr>
                <a:t>Test Engineer</a:t>
              </a:r>
            </a:p>
          </p:txBody>
        </p:sp>
      </p:grpSp>
      <p:grpSp>
        <p:nvGrpSpPr>
          <p:cNvPr id="8" name="Group 7">
            <a:extLst>
              <a:ext uri="{FF2B5EF4-FFF2-40B4-BE49-F238E27FC236}">
                <a16:creationId xmlns:a16="http://schemas.microsoft.com/office/drawing/2014/main" id="{C3FE6D34-43A1-E1E5-E4C1-1B8D3C1C81A5}"/>
              </a:ext>
            </a:extLst>
          </p:cNvPr>
          <p:cNvGrpSpPr/>
          <p:nvPr/>
        </p:nvGrpSpPr>
        <p:grpSpPr>
          <a:xfrm>
            <a:off x="3202867" y="4530824"/>
            <a:ext cx="1848583" cy="859536"/>
            <a:chOff x="3195454" y="4540868"/>
            <a:chExt cx="1848583" cy="859536"/>
          </a:xfrm>
        </p:grpSpPr>
        <p:sp>
          <p:nvSpPr>
            <p:cNvPr id="13" name="Flowchart: Alternate Process 12">
              <a:extLst>
                <a:ext uri="{FF2B5EF4-FFF2-40B4-BE49-F238E27FC236}">
                  <a16:creationId xmlns:a16="http://schemas.microsoft.com/office/drawing/2014/main" id="{E2EC3D7A-FCBB-3921-21BB-D94F56797C52}"/>
                </a:ext>
              </a:extLst>
            </p:cNvPr>
            <p:cNvSpPr/>
            <p:nvPr/>
          </p:nvSpPr>
          <p:spPr>
            <a:xfrm>
              <a:off x="3195454" y="4540868"/>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8F32CCC-9B1E-6138-F1E1-EA3047830F2E}"/>
                </a:ext>
              </a:extLst>
            </p:cNvPr>
            <p:cNvSpPr txBox="1"/>
            <p:nvPr/>
          </p:nvSpPr>
          <p:spPr>
            <a:xfrm>
              <a:off x="3286024" y="4540868"/>
              <a:ext cx="1667443" cy="553998"/>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Sean Hemstreet</a:t>
              </a:r>
              <a:endParaRPr lang="en-US" sz="1400">
                <a:solidFill>
                  <a:srgbClr val="FFFFFF"/>
                </a:solidFill>
                <a:latin typeface="Arial" panose="020B0604020202020204" pitchFamily="34" charset="0"/>
                <a:cs typeface="Arial" panose="020B0604020202020204" pitchFamily="34" charset="0"/>
              </a:endParaRPr>
            </a:p>
            <a:p>
              <a:pPr algn="ctr"/>
              <a:r>
                <a:rPr lang="en-US" sz="1400" i="1">
                  <a:solidFill>
                    <a:srgbClr val="FFFFFF"/>
                  </a:solidFill>
                  <a:latin typeface="Arial" panose="020B0604020202020204" pitchFamily="34" charset="0"/>
                  <a:cs typeface="Arial" panose="020B0604020202020204" pitchFamily="34" charset="0"/>
                </a:rPr>
                <a:t>Design Engineer</a:t>
              </a:r>
            </a:p>
          </p:txBody>
        </p:sp>
      </p:grpSp>
      <p:grpSp>
        <p:nvGrpSpPr>
          <p:cNvPr id="10" name="Group 9">
            <a:extLst>
              <a:ext uri="{FF2B5EF4-FFF2-40B4-BE49-F238E27FC236}">
                <a16:creationId xmlns:a16="http://schemas.microsoft.com/office/drawing/2014/main" id="{678DE9FC-2D08-E2F1-3DC7-5F3220A42AF8}"/>
              </a:ext>
            </a:extLst>
          </p:cNvPr>
          <p:cNvGrpSpPr/>
          <p:nvPr/>
        </p:nvGrpSpPr>
        <p:grpSpPr>
          <a:xfrm>
            <a:off x="5534718" y="4530824"/>
            <a:ext cx="1848583" cy="859536"/>
            <a:chOff x="5521474" y="4566024"/>
            <a:chExt cx="1848583" cy="859536"/>
          </a:xfrm>
        </p:grpSpPr>
        <p:sp>
          <p:nvSpPr>
            <p:cNvPr id="15" name="Flowchart: Alternate Process 14">
              <a:extLst>
                <a:ext uri="{FF2B5EF4-FFF2-40B4-BE49-F238E27FC236}">
                  <a16:creationId xmlns:a16="http://schemas.microsoft.com/office/drawing/2014/main" id="{54033301-E673-F396-1D55-D519371CDB68}"/>
                </a:ext>
              </a:extLst>
            </p:cNvPr>
            <p:cNvSpPr/>
            <p:nvPr/>
          </p:nvSpPr>
          <p:spPr>
            <a:xfrm>
              <a:off x="5521474" y="4566024"/>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359946-B9A4-5A99-8626-5D56DB8756F2}"/>
                </a:ext>
              </a:extLst>
            </p:cNvPr>
            <p:cNvSpPr txBox="1"/>
            <p:nvPr/>
          </p:nvSpPr>
          <p:spPr>
            <a:xfrm>
              <a:off x="5626470" y="4566024"/>
              <a:ext cx="1638590" cy="553998"/>
            </a:xfrm>
            <a:prstGeom prst="rect">
              <a:avLst/>
            </a:prstGeom>
            <a:noFill/>
          </p:spPr>
          <p:txBody>
            <a:bodyPr wrap="none" rtlCol="0">
              <a:spAutoFit/>
            </a:bodyPr>
            <a:lstStyle/>
            <a:p>
              <a:pPr algn="ctr"/>
              <a:r>
                <a:rPr lang="en-US" sz="1600">
                  <a:solidFill>
                    <a:srgbClr val="FFFFFF"/>
                  </a:solidFill>
                  <a:latin typeface="Arial" panose="020B0604020202020204" pitchFamily="34" charset="0"/>
                  <a:cs typeface="Arial" panose="020B0604020202020204" pitchFamily="34" charset="0"/>
                </a:rPr>
                <a:t>Joshua Huls</a:t>
              </a:r>
            </a:p>
            <a:p>
              <a:pPr algn="ctr"/>
              <a:r>
                <a:rPr lang="en-US" sz="1400" i="1">
                  <a:solidFill>
                    <a:srgbClr val="FFFFFF"/>
                  </a:solidFill>
                  <a:latin typeface="Arial" panose="020B0604020202020204" pitchFamily="34" charset="0"/>
                  <a:cs typeface="Arial" panose="020B0604020202020204" pitchFamily="34" charset="0"/>
                </a:rPr>
                <a:t>Systems Engineer</a:t>
              </a:r>
            </a:p>
          </p:txBody>
        </p:sp>
      </p:grpSp>
      <p:pic>
        <p:nvPicPr>
          <p:cNvPr id="7" name="Picture 6" descr="A person with long hair wearing a black jacket&#10;&#10;Description automatically generated">
            <a:extLst>
              <a:ext uri="{FF2B5EF4-FFF2-40B4-BE49-F238E27FC236}">
                <a16:creationId xmlns:a16="http://schemas.microsoft.com/office/drawing/2014/main" id="{6B7F08A5-DB5E-54BE-CB5F-252B98FE817D}"/>
              </a:ext>
            </a:extLst>
          </p:cNvPr>
          <p:cNvPicPr>
            <a:picLocks noChangeAspect="1"/>
          </p:cNvPicPr>
          <p:nvPr/>
        </p:nvPicPr>
        <p:blipFill rotWithShape="1">
          <a:blip r:embed="rId2"/>
          <a:srcRect/>
          <a:stretch/>
        </p:blipFill>
        <p:spPr>
          <a:xfrm>
            <a:off x="7945040" y="1821451"/>
            <a:ext cx="1691640" cy="2560320"/>
          </a:xfrm>
          <a:prstGeom prst="rect">
            <a:avLst/>
          </a:prstGeom>
          <a:ln>
            <a:solidFill>
              <a:schemeClr val="tx1"/>
            </a:solidFill>
          </a:ln>
        </p:spPr>
      </p:pic>
      <p:pic>
        <p:nvPicPr>
          <p:cNvPr id="22" name="Picture 21" descr="A child in a suit and tie&#10;&#10;Description automatically generated">
            <a:extLst>
              <a:ext uri="{FF2B5EF4-FFF2-40B4-BE49-F238E27FC236}">
                <a16:creationId xmlns:a16="http://schemas.microsoft.com/office/drawing/2014/main" id="{E5912598-0C84-F446-36F7-DEDCB0503922}"/>
              </a:ext>
            </a:extLst>
          </p:cNvPr>
          <p:cNvPicPr>
            <a:picLocks noChangeAspect="1"/>
          </p:cNvPicPr>
          <p:nvPr/>
        </p:nvPicPr>
        <p:blipFill>
          <a:blip r:embed="rId3"/>
          <a:stretch>
            <a:fillRect/>
          </a:stretch>
        </p:blipFill>
        <p:spPr>
          <a:xfrm>
            <a:off x="3281339" y="1821451"/>
            <a:ext cx="1691640" cy="2560320"/>
          </a:xfrm>
          <a:prstGeom prst="rect">
            <a:avLst/>
          </a:prstGeom>
          <a:ln>
            <a:solidFill>
              <a:schemeClr val="tx1"/>
            </a:solidFill>
          </a:ln>
        </p:spPr>
      </p:pic>
      <p:pic>
        <p:nvPicPr>
          <p:cNvPr id="19" name="Picture 18" descr="A person in a suit and tie&#10;&#10;Description automatically generated">
            <a:extLst>
              <a:ext uri="{FF2B5EF4-FFF2-40B4-BE49-F238E27FC236}">
                <a16:creationId xmlns:a16="http://schemas.microsoft.com/office/drawing/2014/main" id="{8E4606F8-C3B9-3BF9-8AE4-244D5B36504A}"/>
              </a:ext>
            </a:extLst>
          </p:cNvPr>
          <p:cNvPicPr>
            <a:picLocks noChangeAspect="1"/>
          </p:cNvPicPr>
          <p:nvPr/>
        </p:nvPicPr>
        <p:blipFill>
          <a:blip r:embed="rId4"/>
          <a:stretch>
            <a:fillRect/>
          </a:stretch>
        </p:blipFill>
        <p:spPr>
          <a:xfrm>
            <a:off x="949488" y="1821451"/>
            <a:ext cx="1691640" cy="2560320"/>
          </a:xfrm>
          <a:prstGeom prst="rect">
            <a:avLst/>
          </a:prstGeom>
          <a:ln>
            <a:solidFill>
              <a:schemeClr val="tx1"/>
            </a:solidFill>
          </a:ln>
        </p:spPr>
      </p:pic>
      <p:pic>
        <p:nvPicPr>
          <p:cNvPr id="9" name="Picture 8" descr="A person in a suit smiling&#10;&#10;Description automatically generated">
            <a:extLst>
              <a:ext uri="{FF2B5EF4-FFF2-40B4-BE49-F238E27FC236}">
                <a16:creationId xmlns:a16="http://schemas.microsoft.com/office/drawing/2014/main" id="{2765F902-F138-9BB0-3B3C-DC17FA86F975}"/>
              </a:ext>
            </a:extLst>
          </p:cNvPr>
          <p:cNvPicPr>
            <a:picLocks noChangeAspect="1"/>
          </p:cNvPicPr>
          <p:nvPr/>
        </p:nvPicPr>
        <p:blipFill>
          <a:blip r:embed="rId5"/>
          <a:stretch>
            <a:fillRect/>
          </a:stretch>
        </p:blipFill>
        <p:spPr>
          <a:xfrm>
            <a:off x="5613190" y="1821451"/>
            <a:ext cx="1691640" cy="2560320"/>
          </a:xfrm>
          <a:prstGeom prst="rect">
            <a:avLst/>
          </a:prstGeom>
          <a:ln>
            <a:solidFill>
              <a:schemeClr val="tx1"/>
            </a:solidFill>
          </a:ln>
        </p:spPr>
      </p:pic>
      <p:sp>
        <p:nvSpPr>
          <p:cNvPr id="20" name="TextBox 19">
            <a:extLst>
              <a:ext uri="{FF2B5EF4-FFF2-40B4-BE49-F238E27FC236}">
                <a16:creationId xmlns:a16="http://schemas.microsoft.com/office/drawing/2014/main" id="{A94213A9-A4A9-1FDA-EAE9-66D9484F43DB}"/>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39212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A27F6F-4CE8-8E11-1E94-AB30D372B85D}"/>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0EDAB3A6-92DE-80C4-0D32-6D8FC62683FC}"/>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DCE3B7E8-B6C9-C19A-0C35-1FD63EA102BE}"/>
              </a:ext>
            </a:extLst>
          </p:cNvPr>
          <p:cNvSpPr>
            <a:spLocks noGrp="1"/>
          </p:cNvSpPr>
          <p:nvPr>
            <p:ph type="title"/>
          </p:nvPr>
        </p:nvSpPr>
        <p:spPr/>
        <p:txBody>
          <a:bodyPr/>
          <a:lstStyle/>
          <a:p>
            <a:r>
              <a:rPr lang="en-US"/>
              <a:t>Fluxmeter Probe Housing</a:t>
            </a:r>
          </a:p>
        </p:txBody>
      </p:sp>
      <p:sp>
        <p:nvSpPr>
          <p:cNvPr id="6" name="TextBox 5">
            <a:extLst>
              <a:ext uri="{FF2B5EF4-FFF2-40B4-BE49-F238E27FC236}">
                <a16:creationId xmlns:a16="http://schemas.microsoft.com/office/drawing/2014/main" id="{35742E62-D78C-6C29-3C9F-184E3FFA226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AF010203-5DB5-85B8-564D-B758F4435BCF}"/>
                  </a:ext>
                </a:extLst>
              </p:cNvPr>
              <p:cNvGraphicFramePr>
                <a:graphicFrameLocks noChangeAspect="1"/>
              </p:cNvGraphicFramePr>
              <p:nvPr>
                <p:extLst>
                  <p:ext uri="{D42A27DB-BD31-4B8C-83A1-F6EECF244321}">
                    <p14:modId xmlns:p14="http://schemas.microsoft.com/office/powerpoint/2010/main" val="1155715182"/>
                  </p:ext>
                </p:extLst>
              </p:nvPr>
            </p:nvGraphicFramePr>
            <p:xfrm rot="16200000">
              <a:off x="1435055" y="3474865"/>
              <a:ext cx="2546170" cy="3252735"/>
            </p:xfrm>
            <a:graphic>
              <a:graphicData uri="http://schemas.microsoft.com/office/drawing/2017/model3d">
                <am3d:model3d r:embed="rId3">
                  <am3d:spPr>
                    <a:xfrm rot="16200000">
                      <a:off x="0" y="0"/>
                      <a:ext cx="2546170" cy="3252735"/>
                    </a:xfrm>
                    <a:prstGeom prst="rect">
                      <a:avLst/>
                    </a:prstGeom>
                  </am3d:spPr>
                  <am3d:camera>
                    <am3d:pos x="0" y="0" z="65601910"/>
                    <am3d:up dx="0" dy="36000000" dz="0"/>
                    <am3d:lookAt x="0" y="0" z="0"/>
                    <am3d:perspective fov="2700000"/>
                  </am3d:camera>
                  <am3d:trans>
                    <am3d:meterPerModelUnit n="7570023" d="1000000"/>
                    <am3d:preTrans dx="-9265709" dy="-4919000" dz="14106975"/>
                    <am3d:scale>
                      <am3d:sx n="1000000" d="1000000"/>
                      <am3d:sy n="1000000" d="1000000"/>
                      <am3d:sz n="1000000" d="1000000"/>
                    </am3d:scale>
                    <am3d:rot ay="16200000"/>
                    <am3d:postTrans dx="0" dy="0" dz="0"/>
                  </am3d:trans>
                  <am3d:raster rName="Office3DRenderer" rVer="16.0.8326">
                    <am3d:blip r:embed="rId4"/>
                  </am3d:raster>
                  <am3d:objViewport viewportSz="42117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AF010203-5DB5-85B8-564D-B758F4435BCF}"/>
                  </a:ext>
                </a:extLst>
              </p:cNvPr>
              <p:cNvPicPr>
                <a:picLocks noGrp="1" noRot="1" noChangeAspect="1" noMove="1" noResize="1" noEditPoints="1" noAdjustHandles="1" noChangeArrowheads="1" noChangeShapeType="1" noCrop="1"/>
              </p:cNvPicPr>
              <p:nvPr/>
            </p:nvPicPr>
            <p:blipFill>
              <a:blip r:embed="rId4"/>
              <a:stretch>
                <a:fillRect/>
              </a:stretch>
            </p:blipFill>
            <p:spPr>
              <a:xfrm rot="16200000">
                <a:off x="1435055" y="3474865"/>
                <a:ext cx="2546170" cy="32527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4400E91D-796A-D28A-3670-6D0A3A13BF13}"/>
                  </a:ext>
                </a:extLst>
              </p:cNvPr>
              <p:cNvGraphicFramePr>
                <a:graphicFrameLocks noChangeAspect="1"/>
              </p:cNvGraphicFramePr>
              <p:nvPr>
                <p:extLst>
                  <p:ext uri="{D42A27DB-BD31-4B8C-83A1-F6EECF244321}">
                    <p14:modId xmlns:p14="http://schemas.microsoft.com/office/powerpoint/2010/main" val="2372895953"/>
                  </p:ext>
                </p:extLst>
              </p:nvPr>
            </p:nvGraphicFramePr>
            <p:xfrm rot="16200000">
              <a:off x="4898588" y="3282476"/>
              <a:ext cx="4318272" cy="1918375"/>
            </p:xfrm>
            <a:graphic>
              <a:graphicData uri="http://schemas.microsoft.com/office/drawing/2017/model3d">
                <am3d:model3d r:embed="rId5">
                  <am3d:spPr>
                    <a:xfrm rot="16200000">
                      <a:off x="0" y="0"/>
                      <a:ext cx="4318272" cy="1918375"/>
                    </a:xfrm>
                    <a:prstGeom prst="rect">
                      <a:avLst/>
                    </a:prstGeom>
                  </am3d:spPr>
                  <am3d:camera>
                    <am3d:pos x="0" y="0" z="53684761"/>
                    <am3d:up dx="0" dy="36000000" dz="0"/>
                    <am3d:lookAt x="0" y="0" z="0"/>
                    <am3d:perspective fov="2700000"/>
                  </am3d:camera>
                  <am3d:trans>
                    <am3d:meterPerModelUnit n="5270492" d="1000000"/>
                    <am3d:preTrans dx="-6451083" dy="6010476" dz="18000000"/>
                    <am3d:scale>
                      <am3d:sx n="1000000" d="1000000"/>
                      <am3d:sy n="1000000" d="1000000"/>
                      <am3d:sz n="1000000" d="1000000"/>
                    </am3d:scale>
                    <am3d:rot ax="16200000" ay="18000000" az="5400000"/>
                    <am3d:postTrans dx="0" dy="0" dz="0"/>
                  </am3d:trans>
                  <am3d:raster rName="Office3DRenderer" rVer="16.0.8326">
                    <am3d:blip r:embed="rId6"/>
                  </am3d:raster>
                  <am3d:objViewport viewportSz="46256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4400E91D-796A-D28A-3670-6D0A3A13BF13}"/>
                  </a:ext>
                </a:extLst>
              </p:cNvPr>
              <p:cNvPicPr>
                <a:picLocks noGrp="1" noRot="1" noChangeAspect="1" noMove="1" noResize="1" noEditPoints="1" noAdjustHandles="1" noChangeArrowheads="1" noChangeShapeType="1" noCrop="1"/>
              </p:cNvPicPr>
              <p:nvPr/>
            </p:nvPicPr>
            <p:blipFill>
              <a:blip r:embed="rId6"/>
              <a:stretch>
                <a:fillRect/>
              </a:stretch>
            </p:blipFill>
            <p:spPr>
              <a:xfrm rot="16200000">
                <a:off x="4898588" y="3282476"/>
                <a:ext cx="4318272" cy="1918375"/>
              </a:xfrm>
              <a:prstGeom prst="rect">
                <a:avLst/>
              </a:prstGeom>
            </p:spPr>
          </p:pic>
        </mc:Fallback>
      </mc:AlternateContent>
      <p:pic>
        <p:nvPicPr>
          <p:cNvPr id="8" name="Graphic 7" descr="Trigonometry outline">
            <a:extLst>
              <a:ext uri="{FF2B5EF4-FFF2-40B4-BE49-F238E27FC236}">
                <a16:creationId xmlns:a16="http://schemas.microsoft.com/office/drawing/2014/main" id="{67A436D8-073E-06B2-57AE-655C017DD9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2466698" y="4353469"/>
            <a:ext cx="554736" cy="554736"/>
          </a:xfrm>
          <a:prstGeom prst="rect">
            <a:avLst/>
          </a:prstGeom>
        </p:spPr>
      </p:pic>
      <p:cxnSp>
        <p:nvCxnSpPr>
          <p:cNvPr id="13" name="Straight Arrow Connector 12">
            <a:extLst>
              <a:ext uri="{FF2B5EF4-FFF2-40B4-BE49-F238E27FC236}">
                <a16:creationId xmlns:a16="http://schemas.microsoft.com/office/drawing/2014/main" id="{AC495C8B-5B79-AC2E-7431-E40F6FE7ED96}"/>
              </a:ext>
            </a:extLst>
          </p:cNvPr>
          <p:cNvCxnSpPr>
            <a:cxnSpLocks/>
            <a:stCxn id="10" idx="2"/>
          </p:cNvCxnSpPr>
          <p:nvPr/>
        </p:nvCxnSpPr>
        <p:spPr>
          <a:xfrm flipH="1">
            <a:off x="3952568" y="2608844"/>
            <a:ext cx="1347257" cy="1219303"/>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3A17DF3-1E8E-0B23-9918-DA120454465B}"/>
              </a:ext>
            </a:extLst>
          </p:cNvPr>
          <p:cNvSpPr/>
          <p:nvPr/>
        </p:nvSpPr>
        <p:spPr>
          <a:xfrm>
            <a:off x="3355570" y="1981736"/>
            <a:ext cx="3888509" cy="627108"/>
          </a:xfrm>
          <a:prstGeom prst="rect">
            <a:avLst/>
          </a:prstGeom>
          <a:solidFill>
            <a:schemeClr val="bg2"/>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Probe rest to reinforce sensor probe angle</a:t>
            </a:r>
          </a:p>
        </p:txBody>
      </p:sp>
      <p:cxnSp>
        <p:nvCxnSpPr>
          <p:cNvPr id="14" name="Straight Arrow Connector 13">
            <a:extLst>
              <a:ext uri="{FF2B5EF4-FFF2-40B4-BE49-F238E27FC236}">
                <a16:creationId xmlns:a16="http://schemas.microsoft.com/office/drawing/2014/main" id="{2E322343-2932-4279-2122-E6E6DCBDEA2A}"/>
              </a:ext>
            </a:extLst>
          </p:cNvPr>
          <p:cNvCxnSpPr>
            <a:cxnSpLocks/>
            <a:stCxn id="10" idx="2"/>
          </p:cNvCxnSpPr>
          <p:nvPr/>
        </p:nvCxnSpPr>
        <p:spPr>
          <a:xfrm>
            <a:off x="5299825" y="2608844"/>
            <a:ext cx="1359954" cy="1240384"/>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9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A27F6F-4CE8-8E11-1E94-AB30D372B85D}"/>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0EDAB3A6-92DE-80C4-0D32-6D8FC62683FC}"/>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DCE3B7E8-B6C9-C19A-0C35-1FD63EA102BE}"/>
              </a:ext>
            </a:extLst>
          </p:cNvPr>
          <p:cNvSpPr>
            <a:spLocks noGrp="1"/>
          </p:cNvSpPr>
          <p:nvPr>
            <p:ph type="title"/>
          </p:nvPr>
        </p:nvSpPr>
        <p:spPr/>
        <p:txBody>
          <a:bodyPr/>
          <a:lstStyle/>
          <a:p>
            <a:r>
              <a:rPr lang="en-US"/>
              <a:t>Fluxmeter Probe Housing</a:t>
            </a:r>
          </a:p>
        </p:txBody>
      </p:sp>
      <p:sp>
        <p:nvSpPr>
          <p:cNvPr id="6" name="TextBox 5">
            <a:extLst>
              <a:ext uri="{FF2B5EF4-FFF2-40B4-BE49-F238E27FC236}">
                <a16:creationId xmlns:a16="http://schemas.microsoft.com/office/drawing/2014/main" id="{35742E62-D78C-6C29-3C9F-184E3FFA226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AF010203-5DB5-85B8-564D-B758F4435BCF}"/>
                  </a:ext>
                </a:extLst>
              </p:cNvPr>
              <p:cNvGraphicFramePr>
                <a:graphicFrameLocks noChangeAspect="1"/>
              </p:cNvGraphicFramePr>
              <p:nvPr>
                <p:extLst>
                  <p:ext uri="{D42A27DB-BD31-4B8C-83A1-F6EECF244321}">
                    <p14:modId xmlns:p14="http://schemas.microsoft.com/office/powerpoint/2010/main" val="3755394601"/>
                  </p:ext>
                </p:extLst>
              </p:nvPr>
            </p:nvGraphicFramePr>
            <p:xfrm rot="16200000">
              <a:off x="1432929" y="3479158"/>
              <a:ext cx="2550423" cy="3243404"/>
            </p:xfrm>
            <a:graphic>
              <a:graphicData uri="http://schemas.microsoft.com/office/drawing/2017/model3d">
                <am3d:model3d r:embed="rId3">
                  <am3d:spPr>
                    <a:xfrm rot="16200000">
                      <a:off x="0" y="0"/>
                      <a:ext cx="2550423" cy="3243404"/>
                    </a:xfrm>
                    <a:prstGeom prst="rect">
                      <a:avLst/>
                    </a:prstGeom>
                  </am3d:spPr>
                  <am3d:camera>
                    <am3d:pos x="0" y="0" z="65601910"/>
                    <am3d:up dx="0" dy="36000000" dz="0"/>
                    <am3d:lookAt x="0" y="0" z="0"/>
                    <am3d:perspective fov="2700000"/>
                  </am3d:camera>
                  <am3d:trans>
                    <am3d:meterPerModelUnit n="7570023" d="1000000"/>
                    <am3d:preTrans dx="-9265709" dy="-4919000" dz="14106975"/>
                    <am3d:scale>
                      <am3d:sx n="1000000" d="1000000"/>
                      <am3d:sy n="1000000" d="1000000"/>
                      <am3d:sz n="1000000" d="1000000"/>
                    </am3d:scale>
                    <am3d:rot ax="-3568353" ay="5307675" az="7232082"/>
                    <am3d:postTrans dx="0" dy="0" dz="0"/>
                  </am3d:trans>
                  <am3d:raster rName="Office3DRenderer" rVer="16.0.8326">
                    <am3d:blip r:embed="rId4"/>
                  </am3d:raster>
                  <am3d:objViewport viewportSz="42117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AF010203-5DB5-85B8-564D-B758F4435BCF}"/>
                  </a:ext>
                </a:extLst>
              </p:cNvPr>
              <p:cNvPicPr>
                <a:picLocks noGrp="1" noRot="1" noChangeAspect="1" noMove="1" noResize="1" noEditPoints="1" noAdjustHandles="1" noChangeArrowheads="1" noChangeShapeType="1" noCrop="1"/>
              </p:cNvPicPr>
              <p:nvPr/>
            </p:nvPicPr>
            <p:blipFill>
              <a:blip r:embed="rId4"/>
              <a:stretch>
                <a:fillRect/>
              </a:stretch>
            </p:blipFill>
            <p:spPr>
              <a:xfrm rot="16200000">
                <a:off x="1432929" y="3479158"/>
                <a:ext cx="2550423" cy="324340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4400E91D-796A-D28A-3670-6D0A3A13BF13}"/>
                  </a:ext>
                </a:extLst>
              </p:cNvPr>
              <p:cNvGraphicFramePr>
                <a:graphicFrameLocks noChangeAspect="1"/>
              </p:cNvGraphicFramePr>
              <p:nvPr>
                <p:extLst>
                  <p:ext uri="{D42A27DB-BD31-4B8C-83A1-F6EECF244321}">
                    <p14:modId xmlns:p14="http://schemas.microsoft.com/office/powerpoint/2010/main" val="1864303023"/>
                  </p:ext>
                </p:extLst>
              </p:nvPr>
            </p:nvGraphicFramePr>
            <p:xfrm rot="15880856">
              <a:off x="4886820" y="3287509"/>
              <a:ext cx="4341805" cy="1908306"/>
            </p:xfrm>
            <a:graphic>
              <a:graphicData uri="http://schemas.microsoft.com/office/drawing/2017/model3d">
                <am3d:model3d r:embed="rId5">
                  <am3d:spPr>
                    <a:xfrm rot="15880856">
                      <a:off x="0" y="0"/>
                      <a:ext cx="4341805" cy="1908306"/>
                    </a:xfrm>
                    <a:prstGeom prst="rect">
                      <a:avLst/>
                    </a:prstGeom>
                  </am3d:spPr>
                  <am3d:camera>
                    <am3d:pos x="0" y="0" z="53684761"/>
                    <am3d:up dx="0" dy="36000000" dz="0"/>
                    <am3d:lookAt x="0" y="0" z="0"/>
                    <am3d:perspective fov="2700000"/>
                  </am3d:camera>
                  <am3d:trans>
                    <am3d:meterPerModelUnit n="5270492" d="1000000"/>
                    <am3d:preTrans dx="-6451083" dy="6010476" dz="18000000"/>
                    <am3d:scale>
                      <am3d:sx n="1000000" d="1000000"/>
                      <am3d:sy n="1000000" d="1000000"/>
                      <am3d:sz n="1000000" d="1000000"/>
                    </am3d:scale>
                    <am3d:rot ax="5400011" ay="2" az="-5730019"/>
                    <am3d:postTrans dx="0" dy="0" dz="0"/>
                  </am3d:trans>
                  <am3d:raster rName="Office3DRenderer" rVer="16.0.8326">
                    <am3d:blip r:embed="rId6"/>
                  </am3d:raster>
                  <am3d:objViewport viewportSz="46256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4400E91D-796A-D28A-3670-6D0A3A13BF13}"/>
                  </a:ext>
                </a:extLst>
              </p:cNvPr>
              <p:cNvPicPr>
                <a:picLocks noGrp="1" noRot="1" noChangeAspect="1" noMove="1" noResize="1" noEditPoints="1" noAdjustHandles="1" noChangeArrowheads="1" noChangeShapeType="1" noCrop="1"/>
              </p:cNvPicPr>
              <p:nvPr/>
            </p:nvPicPr>
            <p:blipFill>
              <a:blip r:embed="rId6"/>
              <a:stretch>
                <a:fillRect/>
              </a:stretch>
            </p:blipFill>
            <p:spPr>
              <a:xfrm rot="15880856">
                <a:off x="4886820" y="3287509"/>
                <a:ext cx="4341805" cy="1908306"/>
              </a:xfrm>
              <a:prstGeom prst="rect">
                <a:avLst/>
              </a:prstGeom>
            </p:spPr>
          </p:pic>
        </mc:Fallback>
      </mc:AlternateContent>
      <p:cxnSp>
        <p:nvCxnSpPr>
          <p:cNvPr id="12" name="Straight Arrow Connector 11">
            <a:extLst>
              <a:ext uri="{FF2B5EF4-FFF2-40B4-BE49-F238E27FC236}">
                <a16:creationId xmlns:a16="http://schemas.microsoft.com/office/drawing/2014/main" id="{68B8185F-7E69-CD88-EBB6-405D2EB6C2E6}"/>
              </a:ext>
            </a:extLst>
          </p:cNvPr>
          <p:cNvCxnSpPr>
            <a:cxnSpLocks/>
            <a:stCxn id="8" idx="2"/>
          </p:cNvCxnSpPr>
          <p:nvPr/>
        </p:nvCxnSpPr>
        <p:spPr>
          <a:xfrm>
            <a:off x="4808213" y="2944723"/>
            <a:ext cx="1505038" cy="1127216"/>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E67CDBE-BC4C-E611-CFE4-91948615C5D6}"/>
              </a:ext>
            </a:extLst>
          </p:cNvPr>
          <p:cNvPicPr>
            <a:picLocks noChangeAspect="1"/>
          </p:cNvPicPr>
          <p:nvPr/>
        </p:nvPicPr>
        <p:blipFill>
          <a:blip r:embed="rId7"/>
          <a:stretch>
            <a:fillRect/>
          </a:stretch>
        </p:blipFill>
        <p:spPr>
          <a:xfrm>
            <a:off x="3369027" y="4307205"/>
            <a:ext cx="361950" cy="2171700"/>
          </a:xfrm>
          <a:prstGeom prst="rect">
            <a:avLst/>
          </a:prstGeom>
        </p:spPr>
      </p:pic>
      <p:pic>
        <p:nvPicPr>
          <p:cNvPr id="11" name="Picture 10">
            <a:extLst>
              <a:ext uri="{FF2B5EF4-FFF2-40B4-BE49-F238E27FC236}">
                <a16:creationId xmlns:a16="http://schemas.microsoft.com/office/drawing/2014/main" id="{21ECA9D9-C655-2BD2-0A17-421424C2FF14}"/>
              </a:ext>
            </a:extLst>
          </p:cNvPr>
          <p:cNvPicPr>
            <a:picLocks noChangeAspect="1"/>
          </p:cNvPicPr>
          <p:nvPr/>
        </p:nvPicPr>
        <p:blipFill>
          <a:blip r:embed="rId7"/>
          <a:stretch>
            <a:fillRect/>
          </a:stretch>
        </p:blipFill>
        <p:spPr>
          <a:xfrm>
            <a:off x="6876747" y="4925060"/>
            <a:ext cx="361950" cy="935990"/>
          </a:xfrm>
          <a:prstGeom prst="rect">
            <a:avLst/>
          </a:prstGeom>
        </p:spPr>
      </p:pic>
      <p:sp>
        <p:nvSpPr>
          <p:cNvPr id="8" name="Rectangle 7">
            <a:extLst>
              <a:ext uri="{FF2B5EF4-FFF2-40B4-BE49-F238E27FC236}">
                <a16:creationId xmlns:a16="http://schemas.microsoft.com/office/drawing/2014/main" id="{DFBDA39A-9C80-B870-BF2B-6528DABDA729}"/>
              </a:ext>
            </a:extLst>
          </p:cNvPr>
          <p:cNvSpPr/>
          <p:nvPr/>
        </p:nvSpPr>
        <p:spPr>
          <a:xfrm>
            <a:off x="2863958" y="2317615"/>
            <a:ext cx="3888509" cy="627108"/>
          </a:xfrm>
          <a:prstGeom prst="rect">
            <a:avLst/>
          </a:prstGeom>
          <a:solidFill>
            <a:schemeClr val="bg2"/>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Adjustable height for use with VT or TT series shafts</a:t>
            </a:r>
          </a:p>
        </p:txBody>
      </p:sp>
      <p:cxnSp>
        <p:nvCxnSpPr>
          <p:cNvPr id="9" name="Straight Arrow Connector 8">
            <a:extLst>
              <a:ext uri="{FF2B5EF4-FFF2-40B4-BE49-F238E27FC236}">
                <a16:creationId xmlns:a16="http://schemas.microsoft.com/office/drawing/2014/main" id="{3CA5DD47-D0CC-B5DA-626F-38EE13C6A9D6}"/>
              </a:ext>
            </a:extLst>
          </p:cNvPr>
          <p:cNvCxnSpPr>
            <a:cxnSpLocks/>
            <a:stCxn id="8" idx="2"/>
          </p:cNvCxnSpPr>
          <p:nvPr/>
        </p:nvCxnSpPr>
        <p:spPr>
          <a:xfrm flipH="1">
            <a:off x="3315373" y="2944723"/>
            <a:ext cx="1492840" cy="1121703"/>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930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6007B2-9595-0E77-6A6A-716F421DC45F}"/>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FCD8B7ED-7B03-95F4-7ED0-93F8BC235983}"/>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79075FDC-97AA-D8CB-547C-97704C6D474B}"/>
              </a:ext>
            </a:extLst>
          </p:cNvPr>
          <p:cNvSpPr>
            <a:spLocks noGrp="1"/>
          </p:cNvSpPr>
          <p:nvPr>
            <p:ph type="title"/>
          </p:nvPr>
        </p:nvSpPr>
        <p:spPr/>
        <p:txBody>
          <a:bodyPr/>
          <a:lstStyle/>
          <a:p>
            <a:r>
              <a:rPr lang="en-US"/>
              <a:t>Operation</a:t>
            </a:r>
          </a:p>
        </p:txBody>
      </p:sp>
      <p:sp>
        <p:nvSpPr>
          <p:cNvPr id="2" name="TextBox 1">
            <a:extLst>
              <a:ext uri="{FF2B5EF4-FFF2-40B4-BE49-F238E27FC236}">
                <a16:creationId xmlns:a16="http://schemas.microsoft.com/office/drawing/2014/main" id="{E100F04A-87A0-61EC-620C-5A3FC5FB105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grpSp>
        <p:nvGrpSpPr>
          <p:cNvPr id="30" name="Group 29">
            <a:extLst>
              <a:ext uri="{FF2B5EF4-FFF2-40B4-BE49-F238E27FC236}">
                <a16:creationId xmlns:a16="http://schemas.microsoft.com/office/drawing/2014/main" id="{05E638A8-D85F-7259-A4DC-CB3EC770D992}"/>
              </a:ext>
            </a:extLst>
          </p:cNvPr>
          <p:cNvGrpSpPr/>
          <p:nvPr/>
        </p:nvGrpSpPr>
        <p:grpSpPr>
          <a:xfrm>
            <a:off x="705973" y="1657873"/>
            <a:ext cx="9241709" cy="4479669"/>
            <a:chOff x="685653" y="1779670"/>
            <a:chExt cx="9241709" cy="4479669"/>
          </a:xfrm>
        </p:grpSpPr>
        <p:grpSp>
          <p:nvGrpSpPr>
            <p:cNvPr id="29" name="Group 28">
              <a:extLst>
                <a:ext uri="{FF2B5EF4-FFF2-40B4-BE49-F238E27FC236}">
                  <a16:creationId xmlns:a16="http://schemas.microsoft.com/office/drawing/2014/main" id="{E07A7C1E-EA42-1E31-495D-47FFE1B5E04D}"/>
                </a:ext>
              </a:extLst>
            </p:cNvPr>
            <p:cNvGrpSpPr/>
            <p:nvPr/>
          </p:nvGrpSpPr>
          <p:grpSpPr>
            <a:xfrm>
              <a:off x="2499792" y="4562401"/>
              <a:ext cx="5613431" cy="1696938"/>
              <a:chOff x="2499792" y="4562401"/>
              <a:chExt cx="5613431" cy="1696938"/>
            </a:xfrm>
          </p:grpSpPr>
          <p:grpSp>
            <p:nvGrpSpPr>
              <p:cNvPr id="8" name="Group 7">
                <a:extLst>
                  <a:ext uri="{FF2B5EF4-FFF2-40B4-BE49-F238E27FC236}">
                    <a16:creationId xmlns:a16="http://schemas.microsoft.com/office/drawing/2014/main" id="{133F0F94-9ACC-5472-E30F-E4FD55701D64}"/>
                  </a:ext>
                </a:extLst>
              </p:cNvPr>
              <p:cNvGrpSpPr/>
              <p:nvPr/>
            </p:nvGrpSpPr>
            <p:grpSpPr>
              <a:xfrm>
                <a:off x="2499792" y="4562401"/>
                <a:ext cx="1985152" cy="1696938"/>
                <a:chOff x="2519656" y="4221552"/>
                <a:chExt cx="1985152" cy="1696938"/>
              </a:xfrm>
            </p:grpSpPr>
            <p:grpSp>
              <p:nvGrpSpPr>
                <p:cNvPr id="31" name="Group 30">
                  <a:extLst>
                    <a:ext uri="{FF2B5EF4-FFF2-40B4-BE49-F238E27FC236}">
                      <a16:creationId xmlns:a16="http://schemas.microsoft.com/office/drawing/2014/main" id="{7270B2C2-0EBC-1AC8-F160-758E3AD88173}"/>
                    </a:ext>
                  </a:extLst>
                </p:cNvPr>
                <p:cNvGrpSpPr/>
                <p:nvPr/>
              </p:nvGrpSpPr>
              <p:grpSpPr>
                <a:xfrm rot="10800000">
                  <a:off x="3409319" y="4221552"/>
                  <a:ext cx="205829" cy="640080"/>
                  <a:chOff x="1606117" y="2500132"/>
                  <a:chExt cx="205829" cy="695643"/>
                </a:xfrm>
                <a:solidFill>
                  <a:schemeClr val="tx1">
                    <a:lumMod val="50000"/>
                    <a:lumOff val="50000"/>
                  </a:schemeClr>
                </a:solidFill>
              </p:grpSpPr>
              <p:cxnSp>
                <p:nvCxnSpPr>
                  <p:cNvPr id="32" name="Straight Connector 31">
                    <a:extLst>
                      <a:ext uri="{FF2B5EF4-FFF2-40B4-BE49-F238E27FC236}">
                        <a16:creationId xmlns:a16="http://schemas.microsoft.com/office/drawing/2014/main" id="{B4D18706-EC98-4019-3A83-493949703139}"/>
                      </a:ext>
                    </a:extLst>
                  </p:cNvPr>
                  <p:cNvCxnSpPr>
                    <a:cxnSpLocks/>
                  </p:cNvCxnSpPr>
                  <p:nvPr/>
                </p:nvCxnSpPr>
                <p:spPr>
                  <a:xfrm>
                    <a:off x="1709032" y="2500132"/>
                    <a:ext cx="0" cy="503149"/>
                  </a:xfrm>
                  <a:prstGeom prst="line">
                    <a:avLst/>
                  </a:prstGeom>
                  <a:grpFill/>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39C40458-5F13-FFF4-B787-0CB9DF6D6BD7}"/>
                      </a:ext>
                    </a:extLst>
                  </p:cNvPr>
                  <p:cNvSpPr>
                    <a:spLocks noChangeAspect="1"/>
                  </p:cNvSpPr>
                  <p:nvPr/>
                </p:nvSpPr>
                <p:spPr>
                  <a:xfrm>
                    <a:off x="1606117" y="2989946"/>
                    <a:ext cx="205829" cy="20582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Diagonal Corners Rounded 39">
                  <a:extLst>
                    <a:ext uri="{FF2B5EF4-FFF2-40B4-BE49-F238E27FC236}">
                      <a16:creationId xmlns:a16="http://schemas.microsoft.com/office/drawing/2014/main" id="{A149846A-6124-8575-1A19-AC631762F3F2}"/>
                    </a:ext>
                  </a:extLst>
                </p:cNvPr>
                <p:cNvSpPr/>
                <p:nvPr/>
              </p:nvSpPr>
              <p:spPr>
                <a:xfrm>
                  <a:off x="2519656" y="4821210"/>
                  <a:ext cx="1985152" cy="1097280"/>
                </a:xfrm>
                <a:prstGeom prst="round2DiagRect">
                  <a:avLst/>
                </a:prstGeom>
                <a:solidFill>
                  <a:srgbClr val="9E3A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Electronics Connected</a:t>
                  </a:r>
                </a:p>
              </p:txBody>
            </p:sp>
          </p:grpSp>
          <p:grpSp>
            <p:nvGrpSpPr>
              <p:cNvPr id="9" name="Group 8">
                <a:extLst>
                  <a:ext uri="{FF2B5EF4-FFF2-40B4-BE49-F238E27FC236}">
                    <a16:creationId xmlns:a16="http://schemas.microsoft.com/office/drawing/2014/main" id="{82517E29-40B1-7D0A-3822-6451E97C11B0}"/>
                  </a:ext>
                </a:extLst>
              </p:cNvPr>
              <p:cNvGrpSpPr/>
              <p:nvPr/>
            </p:nvGrpSpPr>
            <p:grpSpPr>
              <a:xfrm>
                <a:off x="6128069" y="4562401"/>
                <a:ext cx="1985154" cy="1696938"/>
                <a:chOff x="6164573" y="4221552"/>
                <a:chExt cx="1985154" cy="1696938"/>
              </a:xfrm>
            </p:grpSpPr>
            <p:grpSp>
              <p:nvGrpSpPr>
                <p:cNvPr id="34" name="Group 33">
                  <a:extLst>
                    <a:ext uri="{FF2B5EF4-FFF2-40B4-BE49-F238E27FC236}">
                      <a16:creationId xmlns:a16="http://schemas.microsoft.com/office/drawing/2014/main" id="{41490E2E-7A0A-E564-09E9-716E2FBDF874}"/>
                    </a:ext>
                  </a:extLst>
                </p:cNvPr>
                <p:cNvGrpSpPr/>
                <p:nvPr/>
              </p:nvGrpSpPr>
              <p:grpSpPr>
                <a:xfrm rot="10800000">
                  <a:off x="7037597" y="4221552"/>
                  <a:ext cx="205829" cy="640080"/>
                  <a:chOff x="1606117" y="2500132"/>
                  <a:chExt cx="205829" cy="695643"/>
                </a:xfrm>
                <a:solidFill>
                  <a:schemeClr val="tx1">
                    <a:lumMod val="50000"/>
                    <a:lumOff val="50000"/>
                  </a:schemeClr>
                </a:solidFill>
              </p:grpSpPr>
              <p:cxnSp>
                <p:nvCxnSpPr>
                  <p:cNvPr id="35" name="Straight Connector 34">
                    <a:extLst>
                      <a:ext uri="{FF2B5EF4-FFF2-40B4-BE49-F238E27FC236}">
                        <a16:creationId xmlns:a16="http://schemas.microsoft.com/office/drawing/2014/main" id="{90EA68AE-7EFF-59ED-9A5C-3F2E2F6D157D}"/>
                      </a:ext>
                    </a:extLst>
                  </p:cNvPr>
                  <p:cNvCxnSpPr>
                    <a:cxnSpLocks/>
                  </p:cNvCxnSpPr>
                  <p:nvPr/>
                </p:nvCxnSpPr>
                <p:spPr>
                  <a:xfrm>
                    <a:off x="1709032" y="2500132"/>
                    <a:ext cx="0" cy="503149"/>
                  </a:xfrm>
                  <a:prstGeom prst="line">
                    <a:avLst/>
                  </a:prstGeom>
                  <a:grpFill/>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D6D997B-D50F-4F56-5102-96372D37C275}"/>
                      </a:ext>
                    </a:extLst>
                  </p:cNvPr>
                  <p:cNvSpPr>
                    <a:spLocks noChangeAspect="1"/>
                  </p:cNvSpPr>
                  <p:nvPr/>
                </p:nvSpPr>
                <p:spPr>
                  <a:xfrm>
                    <a:off x="1606117" y="2989946"/>
                    <a:ext cx="205829" cy="20582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Diagonal Corners Rounded 42">
                  <a:extLst>
                    <a:ext uri="{FF2B5EF4-FFF2-40B4-BE49-F238E27FC236}">
                      <a16:creationId xmlns:a16="http://schemas.microsoft.com/office/drawing/2014/main" id="{45D9B692-697E-F0FF-1E1B-988D31B6C1D5}"/>
                    </a:ext>
                  </a:extLst>
                </p:cNvPr>
                <p:cNvSpPr/>
                <p:nvPr/>
              </p:nvSpPr>
              <p:spPr>
                <a:xfrm>
                  <a:off x="6164573" y="4821210"/>
                  <a:ext cx="1985154" cy="1097280"/>
                </a:xfrm>
                <a:prstGeom prst="round2DiagRect">
                  <a:avLst/>
                </a:prstGeom>
                <a:solidFill>
                  <a:srgbClr val="E351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User selects the type of shaft being measured</a:t>
                  </a:r>
                </a:p>
              </p:txBody>
            </p:sp>
          </p:grpSp>
        </p:grpSp>
        <p:grpSp>
          <p:nvGrpSpPr>
            <p:cNvPr id="27" name="Group 26">
              <a:extLst>
                <a:ext uri="{FF2B5EF4-FFF2-40B4-BE49-F238E27FC236}">
                  <a16:creationId xmlns:a16="http://schemas.microsoft.com/office/drawing/2014/main" id="{7B1D435A-FD9A-1802-8A01-7983951BE29D}"/>
                </a:ext>
              </a:extLst>
            </p:cNvPr>
            <p:cNvGrpSpPr/>
            <p:nvPr/>
          </p:nvGrpSpPr>
          <p:grpSpPr>
            <a:xfrm>
              <a:off x="840030" y="3526198"/>
              <a:ext cx="8932955" cy="1005840"/>
              <a:chOff x="840030" y="3517791"/>
              <a:chExt cx="8932955" cy="1005840"/>
            </a:xfrm>
          </p:grpSpPr>
          <p:grpSp>
            <p:nvGrpSpPr>
              <p:cNvPr id="51" name="Group 50">
                <a:extLst>
                  <a:ext uri="{FF2B5EF4-FFF2-40B4-BE49-F238E27FC236}">
                    <a16:creationId xmlns:a16="http://schemas.microsoft.com/office/drawing/2014/main" id="{73A7987C-58B6-89C0-2CEA-FA4666D8B27B}"/>
                  </a:ext>
                </a:extLst>
              </p:cNvPr>
              <p:cNvGrpSpPr/>
              <p:nvPr/>
            </p:nvGrpSpPr>
            <p:grpSpPr>
              <a:xfrm>
                <a:off x="840030" y="3520461"/>
                <a:ext cx="1676399" cy="1000501"/>
                <a:chOff x="859896" y="3756247"/>
                <a:chExt cx="1676399" cy="1000501"/>
              </a:xfrm>
            </p:grpSpPr>
            <p:sp>
              <p:nvSpPr>
                <p:cNvPr id="17" name="Rectangle: Rounded Corners 16">
                  <a:extLst>
                    <a:ext uri="{FF2B5EF4-FFF2-40B4-BE49-F238E27FC236}">
                      <a16:creationId xmlns:a16="http://schemas.microsoft.com/office/drawing/2014/main" id="{530768E5-14D2-AB2E-7015-88772F14AB3B}"/>
                    </a:ext>
                  </a:extLst>
                </p:cNvPr>
                <p:cNvSpPr/>
                <p:nvPr/>
              </p:nvSpPr>
              <p:spPr>
                <a:xfrm>
                  <a:off x="859896" y="3756247"/>
                  <a:ext cx="1676399" cy="100050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Crane with solid fill">
                  <a:extLst>
                    <a:ext uri="{FF2B5EF4-FFF2-40B4-BE49-F238E27FC236}">
                      <a16:creationId xmlns:a16="http://schemas.microsoft.com/office/drawing/2014/main" id="{6CDEBC38-607A-B5C2-94F7-C1AE90F937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2335" y="3890737"/>
                  <a:ext cx="731520" cy="731520"/>
                </a:xfrm>
                <a:prstGeom prst="rect">
                  <a:avLst/>
                </a:prstGeom>
              </p:spPr>
            </p:pic>
          </p:grpSp>
          <p:grpSp>
            <p:nvGrpSpPr>
              <p:cNvPr id="52" name="Group 51">
                <a:extLst>
                  <a:ext uri="{FF2B5EF4-FFF2-40B4-BE49-F238E27FC236}">
                    <a16:creationId xmlns:a16="http://schemas.microsoft.com/office/drawing/2014/main" id="{C22A34DE-A1D7-C5FE-5BA7-EB66D1652C88}"/>
                  </a:ext>
                </a:extLst>
              </p:cNvPr>
              <p:cNvGrpSpPr/>
              <p:nvPr/>
            </p:nvGrpSpPr>
            <p:grpSpPr>
              <a:xfrm>
                <a:off x="2654169" y="3517791"/>
                <a:ext cx="1676399" cy="1005840"/>
                <a:chOff x="2674035" y="3756246"/>
                <a:chExt cx="1676399" cy="1005840"/>
              </a:xfrm>
            </p:grpSpPr>
            <p:sp>
              <p:nvSpPr>
                <p:cNvPr id="16" name="Rectangle: Rounded Corners 15">
                  <a:extLst>
                    <a:ext uri="{FF2B5EF4-FFF2-40B4-BE49-F238E27FC236}">
                      <a16:creationId xmlns:a16="http://schemas.microsoft.com/office/drawing/2014/main" id="{B3B03C5D-E922-797E-8B52-D1DB58494A9D}"/>
                    </a:ext>
                  </a:extLst>
                </p:cNvPr>
                <p:cNvSpPr/>
                <p:nvPr/>
              </p:nvSpPr>
              <p:spPr>
                <a:xfrm>
                  <a:off x="2674035" y="3756246"/>
                  <a:ext cx="1676399" cy="1005840"/>
                </a:xfrm>
                <a:prstGeom prst="roundRect">
                  <a:avLst/>
                </a:prstGeom>
                <a:solidFill>
                  <a:srgbClr val="9E3A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Plugged Unplugged with solid fill">
                  <a:extLst>
                    <a:ext uri="{FF2B5EF4-FFF2-40B4-BE49-F238E27FC236}">
                      <a16:creationId xmlns:a16="http://schemas.microsoft.com/office/drawing/2014/main" id="{811EB4D9-463C-5C3C-F7B4-F16DF5C2ED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8830" y="3895762"/>
                  <a:ext cx="726808" cy="726808"/>
                </a:xfrm>
                <a:prstGeom prst="rect">
                  <a:avLst/>
                </a:prstGeom>
              </p:spPr>
            </p:pic>
          </p:grpSp>
          <p:grpSp>
            <p:nvGrpSpPr>
              <p:cNvPr id="54" name="Group 53">
                <a:extLst>
                  <a:ext uri="{FF2B5EF4-FFF2-40B4-BE49-F238E27FC236}">
                    <a16:creationId xmlns:a16="http://schemas.microsoft.com/office/drawing/2014/main" id="{48F3F776-18EE-A39D-1E05-0C2023590BFF}"/>
                  </a:ext>
                </a:extLst>
              </p:cNvPr>
              <p:cNvGrpSpPr/>
              <p:nvPr/>
            </p:nvGrpSpPr>
            <p:grpSpPr>
              <a:xfrm>
                <a:off x="6282447" y="3517791"/>
                <a:ext cx="1676399" cy="1005840"/>
                <a:chOff x="6302313" y="3729801"/>
                <a:chExt cx="1676399" cy="1005840"/>
              </a:xfrm>
            </p:grpSpPr>
            <p:sp>
              <p:nvSpPr>
                <p:cNvPr id="14" name="Rectangle: Rounded Corners 13">
                  <a:extLst>
                    <a:ext uri="{FF2B5EF4-FFF2-40B4-BE49-F238E27FC236}">
                      <a16:creationId xmlns:a16="http://schemas.microsoft.com/office/drawing/2014/main" id="{7417812D-2F36-7722-4075-F49B0786F9ED}"/>
                    </a:ext>
                  </a:extLst>
                </p:cNvPr>
                <p:cNvSpPr/>
                <p:nvPr/>
              </p:nvSpPr>
              <p:spPr>
                <a:xfrm>
                  <a:off x="6302313" y="3729801"/>
                  <a:ext cx="1676399" cy="1005840"/>
                </a:xfrm>
                <a:prstGeom prst="roundRect">
                  <a:avLst/>
                </a:prstGeom>
                <a:solidFill>
                  <a:srgbClr val="E351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Cursor with solid fill">
                  <a:extLst>
                    <a:ext uri="{FF2B5EF4-FFF2-40B4-BE49-F238E27FC236}">
                      <a16:creationId xmlns:a16="http://schemas.microsoft.com/office/drawing/2014/main" id="{379EAE96-5DC7-2381-64E5-C72EE00F8A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74752" y="3866961"/>
                  <a:ext cx="731520" cy="731520"/>
                </a:xfrm>
                <a:prstGeom prst="rect">
                  <a:avLst/>
                </a:prstGeom>
              </p:spPr>
            </p:pic>
          </p:grpSp>
          <p:grpSp>
            <p:nvGrpSpPr>
              <p:cNvPr id="55" name="Group 54">
                <a:extLst>
                  <a:ext uri="{FF2B5EF4-FFF2-40B4-BE49-F238E27FC236}">
                    <a16:creationId xmlns:a16="http://schemas.microsoft.com/office/drawing/2014/main" id="{0DF4D250-E2EE-125A-D776-4576004C736D}"/>
                  </a:ext>
                </a:extLst>
              </p:cNvPr>
              <p:cNvGrpSpPr/>
              <p:nvPr/>
            </p:nvGrpSpPr>
            <p:grpSpPr>
              <a:xfrm>
                <a:off x="8096586" y="3517791"/>
                <a:ext cx="1676399" cy="1005840"/>
                <a:chOff x="8116452" y="3815823"/>
                <a:chExt cx="1676399" cy="1005840"/>
              </a:xfrm>
            </p:grpSpPr>
            <p:sp>
              <p:nvSpPr>
                <p:cNvPr id="13" name="Rectangle: Rounded Corners 12">
                  <a:extLst>
                    <a:ext uri="{FF2B5EF4-FFF2-40B4-BE49-F238E27FC236}">
                      <a16:creationId xmlns:a16="http://schemas.microsoft.com/office/drawing/2014/main" id="{FFEDF84C-0580-A974-1288-39E0CF79FAF8}"/>
                    </a:ext>
                  </a:extLst>
                </p:cNvPr>
                <p:cNvSpPr/>
                <p:nvPr/>
              </p:nvSpPr>
              <p:spPr>
                <a:xfrm>
                  <a:off x="8116452" y="3815823"/>
                  <a:ext cx="1676399" cy="100584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descr="Stopwatch with solid fill">
                  <a:extLst>
                    <a:ext uri="{FF2B5EF4-FFF2-40B4-BE49-F238E27FC236}">
                      <a16:creationId xmlns:a16="http://schemas.microsoft.com/office/drawing/2014/main" id="{2F2E1E3C-42BD-A2B9-C8C1-4FB76FCF04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88891" y="3952983"/>
                  <a:ext cx="731520" cy="731520"/>
                </a:xfrm>
                <a:prstGeom prst="rect">
                  <a:avLst/>
                </a:prstGeom>
              </p:spPr>
            </p:pic>
          </p:grpSp>
          <p:grpSp>
            <p:nvGrpSpPr>
              <p:cNvPr id="53" name="Group 52">
                <a:extLst>
                  <a:ext uri="{FF2B5EF4-FFF2-40B4-BE49-F238E27FC236}">
                    <a16:creationId xmlns:a16="http://schemas.microsoft.com/office/drawing/2014/main" id="{BA9CB862-3927-4395-D23C-E92980A21073}"/>
                  </a:ext>
                </a:extLst>
              </p:cNvPr>
              <p:cNvGrpSpPr/>
              <p:nvPr/>
            </p:nvGrpSpPr>
            <p:grpSpPr>
              <a:xfrm>
                <a:off x="4468307" y="3517791"/>
                <a:ext cx="1676399" cy="1005840"/>
                <a:chOff x="4488174" y="3804417"/>
                <a:chExt cx="1676399" cy="1005840"/>
              </a:xfrm>
            </p:grpSpPr>
            <p:sp>
              <p:nvSpPr>
                <p:cNvPr id="15" name="Rectangle: Rounded Corners 14">
                  <a:extLst>
                    <a:ext uri="{FF2B5EF4-FFF2-40B4-BE49-F238E27FC236}">
                      <a16:creationId xmlns:a16="http://schemas.microsoft.com/office/drawing/2014/main" id="{23FFF94F-75FC-8494-31AC-966CD8DE127C}"/>
                    </a:ext>
                  </a:extLst>
                </p:cNvPr>
                <p:cNvSpPr/>
                <p:nvPr/>
              </p:nvSpPr>
              <p:spPr>
                <a:xfrm>
                  <a:off x="4488174" y="3804417"/>
                  <a:ext cx="1676399" cy="1005840"/>
                </a:xfrm>
                <a:prstGeom prst="roundRect">
                  <a:avLst/>
                </a:prstGeom>
                <a:solidFill>
                  <a:srgbClr val="C54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Ui Ux with solid fill">
                  <a:extLst>
                    <a:ext uri="{FF2B5EF4-FFF2-40B4-BE49-F238E27FC236}">
                      <a16:creationId xmlns:a16="http://schemas.microsoft.com/office/drawing/2014/main" id="{CDA41F5B-E6D5-DDAE-DE43-5F5462185C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60613" y="3941577"/>
                  <a:ext cx="731520" cy="731520"/>
                </a:xfrm>
                <a:prstGeom prst="rect">
                  <a:avLst/>
                </a:prstGeom>
              </p:spPr>
            </p:pic>
          </p:grpSp>
        </p:grpSp>
        <p:grpSp>
          <p:nvGrpSpPr>
            <p:cNvPr id="28" name="Group 27">
              <a:extLst>
                <a:ext uri="{FF2B5EF4-FFF2-40B4-BE49-F238E27FC236}">
                  <a16:creationId xmlns:a16="http://schemas.microsoft.com/office/drawing/2014/main" id="{9D408EB1-6FCB-11A6-B081-6293303E0465}"/>
                </a:ext>
              </a:extLst>
            </p:cNvPr>
            <p:cNvGrpSpPr/>
            <p:nvPr/>
          </p:nvGrpSpPr>
          <p:grpSpPr>
            <a:xfrm>
              <a:off x="685653" y="1779670"/>
              <a:ext cx="9241709" cy="1716164"/>
              <a:chOff x="685653" y="1779670"/>
              <a:chExt cx="9241709" cy="1716164"/>
            </a:xfrm>
          </p:grpSpPr>
          <p:grpSp>
            <p:nvGrpSpPr>
              <p:cNvPr id="7" name="Group 6">
                <a:extLst>
                  <a:ext uri="{FF2B5EF4-FFF2-40B4-BE49-F238E27FC236}">
                    <a16:creationId xmlns:a16="http://schemas.microsoft.com/office/drawing/2014/main" id="{F6FCBE81-52BF-7605-4AF0-2219B2FC0FCB}"/>
                  </a:ext>
                </a:extLst>
              </p:cNvPr>
              <p:cNvGrpSpPr/>
              <p:nvPr/>
            </p:nvGrpSpPr>
            <p:grpSpPr>
              <a:xfrm>
                <a:off x="685653" y="1779670"/>
                <a:ext cx="1985153" cy="1716164"/>
                <a:chOff x="740123" y="1654694"/>
                <a:chExt cx="1985153" cy="1716164"/>
              </a:xfrm>
            </p:grpSpPr>
            <p:grpSp>
              <p:nvGrpSpPr>
                <p:cNvPr id="23" name="Group 22">
                  <a:extLst>
                    <a:ext uri="{FF2B5EF4-FFF2-40B4-BE49-F238E27FC236}">
                      <a16:creationId xmlns:a16="http://schemas.microsoft.com/office/drawing/2014/main" id="{70EF5418-8B6F-D4A4-5D59-BCFE79327E75}"/>
                    </a:ext>
                  </a:extLst>
                </p:cNvPr>
                <p:cNvGrpSpPr/>
                <p:nvPr/>
              </p:nvGrpSpPr>
              <p:grpSpPr>
                <a:xfrm>
                  <a:off x="1629785" y="2730778"/>
                  <a:ext cx="205829" cy="640080"/>
                  <a:chOff x="1606117" y="2500132"/>
                  <a:chExt cx="205829" cy="695643"/>
                </a:xfrm>
                <a:solidFill>
                  <a:schemeClr val="tx1">
                    <a:lumMod val="50000"/>
                    <a:lumOff val="50000"/>
                  </a:schemeClr>
                </a:solidFill>
              </p:grpSpPr>
              <p:cxnSp>
                <p:nvCxnSpPr>
                  <p:cNvPr id="20" name="Straight Connector 19">
                    <a:extLst>
                      <a:ext uri="{FF2B5EF4-FFF2-40B4-BE49-F238E27FC236}">
                        <a16:creationId xmlns:a16="http://schemas.microsoft.com/office/drawing/2014/main" id="{44976D08-C76C-8C67-6878-0F78116C1FF7}"/>
                      </a:ext>
                    </a:extLst>
                  </p:cNvPr>
                  <p:cNvCxnSpPr>
                    <a:cxnSpLocks/>
                  </p:cNvCxnSpPr>
                  <p:nvPr/>
                </p:nvCxnSpPr>
                <p:spPr>
                  <a:xfrm>
                    <a:off x="1709032" y="2500132"/>
                    <a:ext cx="0" cy="503149"/>
                  </a:xfrm>
                  <a:prstGeom prst="line">
                    <a:avLst/>
                  </a:prstGeom>
                  <a:grpFill/>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29B2AA2E-1651-4204-78EB-F0694D5D7F25}"/>
                      </a:ext>
                    </a:extLst>
                  </p:cNvPr>
                  <p:cNvSpPr>
                    <a:spLocks noChangeAspect="1"/>
                  </p:cNvSpPr>
                  <p:nvPr/>
                </p:nvSpPr>
                <p:spPr>
                  <a:xfrm>
                    <a:off x="1606117" y="2989946"/>
                    <a:ext cx="205829" cy="20582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Diagonal Corners Rounded 37">
                  <a:extLst>
                    <a:ext uri="{FF2B5EF4-FFF2-40B4-BE49-F238E27FC236}">
                      <a16:creationId xmlns:a16="http://schemas.microsoft.com/office/drawing/2014/main" id="{086FF25A-CBDB-5C1E-537A-2D63489EC556}"/>
                    </a:ext>
                  </a:extLst>
                </p:cNvPr>
                <p:cNvSpPr/>
                <p:nvPr/>
              </p:nvSpPr>
              <p:spPr>
                <a:xfrm>
                  <a:off x="740123" y="1654694"/>
                  <a:ext cx="1985153" cy="1097280"/>
                </a:xfrm>
                <a:prstGeom prst="round2Diag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Shaft is loaded via crane</a:t>
                  </a:r>
                </a:p>
              </p:txBody>
            </p:sp>
          </p:grpSp>
          <p:grpSp>
            <p:nvGrpSpPr>
              <p:cNvPr id="67" name="Group 66">
                <a:extLst>
                  <a:ext uri="{FF2B5EF4-FFF2-40B4-BE49-F238E27FC236}">
                    <a16:creationId xmlns:a16="http://schemas.microsoft.com/office/drawing/2014/main" id="{627CCD63-49A6-E110-5F9C-3985138C5D9C}"/>
                  </a:ext>
                </a:extLst>
              </p:cNvPr>
              <p:cNvGrpSpPr/>
              <p:nvPr/>
            </p:nvGrpSpPr>
            <p:grpSpPr>
              <a:xfrm>
                <a:off x="7942209" y="1779670"/>
                <a:ext cx="1985153" cy="1716164"/>
                <a:chOff x="7958764" y="1654694"/>
                <a:chExt cx="1985153" cy="1716164"/>
              </a:xfrm>
            </p:grpSpPr>
            <p:grpSp>
              <p:nvGrpSpPr>
                <p:cNvPr id="48" name="Group 47">
                  <a:extLst>
                    <a:ext uri="{FF2B5EF4-FFF2-40B4-BE49-F238E27FC236}">
                      <a16:creationId xmlns:a16="http://schemas.microsoft.com/office/drawing/2014/main" id="{18FDA0CE-A6C2-7D1A-D017-95E3CD8452DE}"/>
                    </a:ext>
                  </a:extLst>
                </p:cNvPr>
                <p:cNvGrpSpPr/>
                <p:nvPr/>
              </p:nvGrpSpPr>
              <p:grpSpPr>
                <a:xfrm>
                  <a:off x="8848426" y="2730778"/>
                  <a:ext cx="205829" cy="640080"/>
                  <a:chOff x="1606117" y="2500132"/>
                  <a:chExt cx="205829" cy="695643"/>
                </a:xfrm>
                <a:solidFill>
                  <a:schemeClr val="tx1">
                    <a:lumMod val="50000"/>
                    <a:lumOff val="50000"/>
                  </a:schemeClr>
                </a:solidFill>
              </p:grpSpPr>
              <p:cxnSp>
                <p:nvCxnSpPr>
                  <p:cNvPr id="49" name="Straight Connector 48">
                    <a:extLst>
                      <a:ext uri="{FF2B5EF4-FFF2-40B4-BE49-F238E27FC236}">
                        <a16:creationId xmlns:a16="http://schemas.microsoft.com/office/drawing/2014/main" id="{238096A5-F4FC-66D6-15C9-89DF14AF2301}"/>
                      </a:ext>
                    </a:extLst>
                  </p:cNvPr>
                  <p:cNvCxnSpPr>
                    <a:cxnSpLocks/>
                  </p:cNvCxnSpPr>
                  <p:nvPr/>
                </p:nvCxnSpPr>
                <p:spPr>
                  <a:xfrm>
                    <a:off x="1709032" y="2500132"/>
                    <a:ext cx="0" cy="503149"/>
                  </a:xfrm>
                  <a:prstGeom prst="line">
                    <a:avLst/>
                  </a:prstGeom>
                  <a:grpFill/>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BB430CCC-CCE2-42F0-A733-8196A4558193}"/>
                      </a:ext>
                    </a:extLst>
                  </p:cNvPr>
                  <p:cNvSpPr>
                    <a:spLocks noChangeAspect="1"/>
                  </p:cNvSpPr>
                  <p:nvPr/>
                </p:nvSpPr>
                <p:spPr>
                  <a:xfrm>
                    <a:off x="1606117" y="2989946"/>
                    <a:ext cx="205829" cy="20582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Diagonal Corners Rounded 41">
                  <a:extLst>
                    <a:ext uri="{FF2B5EF4-FFF2-40B4-BE49-F238E27FC236}">
                      <a16:creationId xmlns:a16="http://schemas.microsoft.com/office/drawing/2014/main" id="{13C131B9-D5A5-BC45-C0BD-4502DD56A8DD}"/>
                    </a:ext>
                  </a:extLst>
                </p:cNvPr>
                <p:cNvSpPr/>
                <p:nvPr/>
              </p:nvSpPr>
              <p:spPr>
                <a:xfrm>
                  <a:off x="7958764" y="1654694"/>
                  <a:ext cx="1985153" cy="1097280"/>
                </a:xfrm>
                <a:prstGeom prst="round2Diag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Click Start</a:t>
                  </a:r>
                </a:p>
              </p:txBody>
            </p:sp>
          </p:grpSp>
          <p:grpSp>
            <p:nvGrpSpPr>
              <p:cNvPr id="68" name="Group 67">
                <a:extLst>
                  <a:ext uri="{FF2B5EF4-FFF2-40B4-BE49-F238E27FC236}">
                    <a16:creationId xmlns:a16="http://schemas.microsoft.com/office/drawing/2014/main" id="{EDE4EA82-827E-D2CF-5B6D-B5C311EB0193}"/>
                  </a:ext>
                </a:extLst>
              </p:cNvPr>
              <p:cNvGrpSpPr/>
              <p:nvPr/>
            </p:nvGrpSpPr>
            <p:grpSpPr>
              <a:xfrm>
                <a:off x="4313930" y="1779670"/>
                <a:ext cx="1985153" cy="1716164"/>
                <a:chOff x="4317160" y="1654694"/>
                <a:chExt cx="1985153" cy="1716164"/>
              </a:xfrm>
            </p:grpSpPr>
            <p:grpSp>
              <p:nvGrpSpPr>
                <p:cNvPr id="63" name="Group 62">
                  <a:extLst>
                    <a:ext uri="{FF2B5EF4-FFF2-40B4-BE49-F238E27FC236}">
                      <a16:creationId xmlns:a16="http://schemas.microsoft.com/office/drawing/2014/main" id="{8286A233-D43A-9B8D-751E-0AFE108389B5}"/>
                    </a:ext>
                  </a:extLst>
                </p:cNvPr>
                <p:cNvGrpSpPr/>
                <p:nvPr/>
              </p:nvGrpSpPr>
              <p:grpSpPr>
                <a:xfrm>
                  <a:off x="5206822" y="2730778"/>
                  <a:ext cx="205829" cy="640080"/>
                  <a:chOff x="1606117" y="2500132"/>
                  <a:chExt cx="205829" cy="695643"/>
                </a:xfrm>
                <a:solidFill>
                  <a:schemeClr val="tx1">
                    <a:lumMod val="50000"/>
                    <a:lumOff val="50000"/>
                  </a:schemeClr>
                </a:solidFill>
              </p:grpSpPr>
              <p:cxnSp>
                <p:nvCxnSpPr>
                  <p:cNvPr id="65" name="Straight Connector 64">
                    <a:extLst>
                      <a:ext uri="{FF2B5EF4-FFF2-40B4-BE49-F238E27FC236}">
                        <a16:creationId xmlns:a16="http://schemas.microsoft.com/office/drawing/2014/main" id="{D0834262-33EE-0F2C-41A0-F95C0BF9CFFD}"/>
                      </a:ext>
                    </a:extLst>
                  </p:cNvPr>
                  <p:cNvCxnSpPr>
                    <a:cxnSpLocks/>
                  </p:cNvCxnSpPr>
                  <p:nvPr/>
                </p:nvCxnSpPr>
                <p:spPr>
                  <a:xfrm>
                    <a:off x="1709032" y="2500132"/>
                    <a:ext cx="0" cy="503149"/>
                  </a:xfrm>
                  <a:prstGeom prst="line">
                    <a:avLst/>
                  </a:prstGeom>
                  <a:grpFill/>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845532FA-249D-C13B-14B0-421C13A4C716}"/>
                      </a:ext>
                    </a:extLst>
                  </p:cNvPr>
                  <p:cNvSpPr>
                    <a:spLocks noChangeAspect="1"/>
                  </p:cNvSpPr>
                  <p:nvPr/>
                </p:nvSpPr>
                <p:spPr>
                  <a:xfrm>
                    <a:off x="1606117" y="2989946"/>
                    <a:ext cx="205829" cy="20582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Diagonal Corners Rounded 63">
                  <a:extLst>
                    <a:ext uri="{FF2B5EF4-FFF2-40B4-BE49-F238E27FC236}">
                      <a16:creationId xmlns:a16="http://schemas.microsoft.com/office/drawing/2014/main" id="{2D5F6A68-7262-00BF-C221-7006BDB41F50}"/>
                    </a:ext>
                  </a:extLst>
                </p:cNvPr>
                <p:cNvSpPr/>
                <p:nvPr/>
              </p:nvSpPr>
              <p:spPr>
                <a:xfrm>
                  <a:off x="4317160" y="1654694"/>
                  <a:ext cx="1985153" cy="1097280"/>
                </a:xfrm>
                <a:prstGeom prst="round2DiagRect">
                  <a:avLst/>
                </a:prstGeom>
                <a:solidFill>
                  <a:srgbClr val="C54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User opens the computer application</a:t>
                  </a:r>
                </a:p>
              </p:txBody>
            </p:sp>
          </p:grpSp>
        </p:grpSp>
      </p:grpSp>
    </p:spTree>
    <p:extLst>
      <p:ext uri="{BB962C8B-B14F-4D97-AF65-F5344CB8AC3E}">
        <p14:creationId xmlns:p14="http://schemas.microsoft.com/office/powerpoint/2010/main" val="39194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77E87-EE2A-5182-AE99-48C2B8A78A4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492EB4-B237-5263-9E65-93D53DE7C4B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A11536EC-2132-9360-20D1-E5FD94A2C13A}"/>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B1730709-F492-F1F2-F390-F195CB335EDF}"/>
              </a:ext>
            </a:extLst>
          </p:cNvPr>
          <p:cNvSpPr>
            <a:spLocks noGrp="1"/>
          </p:cNvSpPr>
          <p:nvPr>
            <p:ph type="title"/>
          </p:nvPr>
        </p:nvSpPr>
        <p:spPr/>
        <p:txBody>
          <a:bodyPr/>
          <a:lstStyle/>
          <a:p>
            <a:r>
              <a:rPr lang="en-US"/>
              <a:t>Computer Application</a:t>
            </a:r>
          </a:p>
        </p:txBody>
      </p:sp>
      <p:sp>
        <p:nvSpPr>
          <p:cNvPr id="6" name="TextBox 5">
            <a:extLst>
              <a:ext uri="{FF2B5EF4-FFF2-40B4-BE49-F238E27FC236}">
                <a16:creationId xmlns:a16="http://schemas.microsoft.com/office/drawing/2014/main" id="{C6E76525-09A1-BDEB-2702-676B2EF5C462}"/>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grpSp>
        <p:nvGrpSpPr>
          <p:cNvPr id="9" name="Group 8">
            <a:extLst>
              <a:ext uri="{FF2B5EF4-FFF2-40B4-BE49-F238E27FC236}">
                <a16:creationId xmlns:a16="http://schemas.microsoft.com/office/drawing/2014/main" id="{EA463179-C369-EEBB-333C-595A481FD263}"/>
              </a:ext>
            </a:extLst>
          </p:cNvPr>
          <p:cNvGrpSpPr/>
          <p:nvPr/>
        </p:nvGrpSpPr>
        <p:grpSpPr>
          <a:xfrm>
            <a:off x="3119568" y="2275409"/>
            <a:ext cx="1931623" cy="2307181"/>
            <a:chOff x="2868437" y="2178051"/>
            <a:chExt cx="1931623" cy="2307181"/>
          </a:xfrm>
        </p:grpSpPr>
        <p:sp>
          <p:nvSpPr>
            <p:cNvPr id="10" name="Rectangle: Rounded Corners 9">
              <a:extLst>
                <a:ext uri="{FF2B5EF4-FFF2-40B4-BE49-F238E27FC236}">
                  <a16:creationId xmlns:a16="http://schemas.microsoft.com/office/drawing/2014/main" id="{0140632F-90D1-A981-45EA-582CDE7CBB5E}"/>
                </a:ext>
              </a:extLst>
            </p:cNvPr>
            <p:cNvSpPr/>
            <p:nvPr/>
          </p:nvSpPr>
          <p:spPr>
            <a:xfrm>
              <a:off x="2868437" y="2178051"/>
              <a:ext cx="1931623" cy="74913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2"/>
                  </a:solidFill>
                </a:rPr>
                <a:t>Send </a:t>
              </a:r>
            </a:p>
          </p:txBody>
        </p:sp>
        <p:grpSp>
          <p:nvGrpSpPr>
            <p:cNvPr id="27" name="Group 26">
              <a:extLst>
                <a:ext uri="{FF2B5EF4-FFF2-40B4-BE49-F238E27FC236}">
                  <a16:creationId xmlns:a16="http://schemas.microsoft.com/office/drawing/2014/main" id="{47C0180A-5D18-470F-7F3D-EDA0601D0BD3}"/>
                </a:ext>
              </a:extLst>
            </p:cNvPr>
            <p:cNvGrpSpPr/>
            <p:nvPr/>
          </p:nvGrpSpPr>
          <p:grpSpPr>
            <a:xfrm>
              <a:off x="3098344" y="2985860"/>
              <a:ext cx="1471809" cy="1499372"/>
              <a:chOff x="4538640" y="2712738"/>
              <a:chExt cx="1471809" cy="1499372"/>
            </a:xfrm>
          </p:grpSpPr>
          <p:sp>
            <p:nvSpPr>
              <p:cNvPr id="22" name="Rectangle: Rounded Corners 21">
                <a:extLst>
                  <a:ext uri="{FF2B5EF4-FFF2-40B4-BE49-F238E27FC236}">
                    <a16:creationId xmlns:a16="http://schemas.microsoft.com/office/drawing/2014/main" id="{98E9C2EC-CC10-9007-A0E9-B8F3AEDBC009}"/>
                  </a:ext>
                </a:extLst>
              </p:cNvPr>
              <p:cNvSpPr/>
              <p:nvPr/>
            </p:nvSpPr>
            <p:spPr>
              <a:xfrm>
                <a:off x="4538640" y="2712738"/>
                <a:ext cx="1471809" cy="149937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Wireless router outline">
                <a:extLst>
                  <a:ext uri="{FF2B5EF4-FFF2-40B4-BE49-F238E27FC236}">
                    <a16:creationId xmlns:a16="http://schemas.microsoft.com/office/drawing/2014/main" id="{F51925B6-B58B-C149-E455-819F8F36C8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9822" y="2814833"/>
                <a:ext cx="1228333" cy="1228333"/>
              </a:xfrm>
              <a:prstGeom prst="rect">
                <a:avLst/>
              </a:prstGeom>
            </p:spPr>
          </p:pic>
        </p:grpSp>
      </p:grpSp>
      <p:grpSp>
        <p:nvGrpSpPr>
          <p:cNvPr id="2" name="Group 1">
            <a:extLst>
              <a:ext uri="{FF2B5EF4-FFF2-40B4-BE49-F238E27FC236}">
                <a16:creationId xmlns:a16="http://schemas.microsoft.com/office/drawing/2014/main" id="{DCA0B498-9D2E-EEDE-FFE0-78E7811E7C59}"/>
              </a:ext>
            </a:extLst>
          </p:cNvPr>
          <p:cNvGrpSpPr/>
          <p:nvPr/>
        </p:nvGrpSpPr>
        <p:grpSpPr>
          <a:xfrm>
            <a:off x="629297" y="2275409"/>
            <a:ext cx="1931623" cy="2307181"/>
            <a:chOff x="373658" y="2178051"/>
            <a:chExt cx="1931623" cy="2307181"/>
          </a:xfrm>
        </p:grpSpPr>
        <p:sp>
          <p:nvSpPr>
            <p:cNvPr id="8" name="Rectangle: Rounded Corners 7">
              <a:extLst>
                <a:ext uri="{FF2B5EF4-FFF2-40B4-BE49-F238E27FC236}">
                  <a16:creationId xmlns:a16="http://schemas.microsoft.com/office/drawing/2014/main" id="{C31A5713-EE4D-27C7-0CB6-B3D97305B5F7}"/>
                </a:ext>
              </a:extLst>
            </p:cNvPr>
            <p:cNvSpPr/>
            <p:nvPr/>
          </p:nvSpPr>
          <p:spPr>
            <a:xfrm>
              <a:off x="373658" y="2178051"/>
              <a:ext cx="1931623" cy="74913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2"/>
                  </a:solidFill>
                </a:rPr>
                <a:t>Measure</a:t>
              </a:r>
              <a:endParaRPr lang="en-US" sz="1600" b="1">
                <a:solidFill>
                  <a:schemeClr val="bg2"/>
                </a:solidFill>
              </a:endParaRPr>
            </a:p>
          </p:txBody>
        </p:sp>
        <p:grpSp>
          <p:nvGrpSpPr>
            <p:cNvPr id="28" name="Group 27">
              <a:extLst>
                <a:ext uri="{FF2B5EF4-FFF2-40B4-BE49-F238E27FC236}">
                  <a16:creationId xmlns:a16="http://schemas.microsoft.com/office/drawing/2014/main" id="{4DA9B3FD-5640-4989-B66E-DAF4F57E44CA}"/>
                </a:ext>
              </a:extLst>
            </p:cNvPr>
            <p:cNvGrpSpPr/>
            <p:nvPr/>
          </p:nvGrpSpPr>
          <p:grpSpPr>
            <a:xfrm>
              <a:off x="603565" y="2985860"/>
              <a:ext cx="1471809" cy="1499372"/>
              <a:chOff x="1188536" y="2679313"/>
              <a:chExt cx="1471809" cy="1499372"/>
            </a:xfrm>
          </p:grpSpPr>
          <p:sp>
            <p:nvSpPr>
              <p:cNvPr id="20" name="Rectangle: Rounded Corners 19">
                <a:extLst>
                  <a:ext uri="{FF2B5EF4-FFF2-40B4-BE49-F238E27FC236}">
                    <a16:creationId xmlns:a16="http://schemas.microsoft.com/office/drawing/2014/main" id="{97C83C09-BF80-2E10-FC10-BA5D0512932A}"/>
                  </a:ext>
                </a:extLst>
              </p:cNvPr>
              <p:cNvSpPr/>
              <p:nvPr/>
            </p:nvSpPr>
            <p:spPr>
              <a:xfrm>
                <a:off x="1188536" y="2679313"/>
                <a:ext cx="1471809" cy="149937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Ruler outline">
                <a:extLst>
                  <a:ext uri="{FF2B5EF4-FFF2-40B4-BE49-F238E27FC236}">
                    <a16:creationId xmlns:a16="http://schemas.microsoft.com/office/drawing/2014/main" id="{25ECE371-C447-CDA3-A065-9D2C5A2F9A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0275" y="2848258"/>
                <a:ext cx="1228333" cy="1228333"/>
              </a:xfrm>
              <a:prstGeom prst="rect">
                <a:avLst/>
              </a:prstGeom>
            </p:spPr>
          </p:pic>
        </p:grpSp>
      </p:grpSp>
      <p:grpSp>
        <p:nvGrpSpPr>
          <p:cNvPr id="13" name="Group 12">
            <a:extLst>
              <a:ext uri="{FF2B5EF4-FFF2-40B4-BE49-F238E27FC236}">
                <a16:creationId xmlns:a16="http://schemas.microsoft.com/office/drawing/2014/main" id="{D7B1443E-274C-865A-E8F0-0F3FBBB0842C}"/>
              </a:ext>
            </a:extLst>
          </p:cNvPr>
          <p:cNvGrpSpPr/>
          <p:nvPr/>
        </p:nvGrpSpPr>
        <p:grpSpPr>
          <a:xfrm>
            <a:off x="5609839" y="2275410"/>
            <a:ext cx="1931623" cy="2307180"/>
            <a:chOff x="5362485" y="2178052"/>
            <a:chExt cx="1931623" cy="2307180"/>
          </a:xfrm>
        </p:grpSpPr>
        <p:sp>
          <p:nvSpPr>
            <p:cNvPr id="11" name="Rectangle: Rounded Corners 10">
              <a:extLst>
                <a:ext uri="{FF2B5EF4-FFF2-40B4-BE49-F238E27FC236}">
                  <a16:creationId xmlns:a16="http://schemas.microsoft.com/office/drawing/2014/main" id="{2633C474-40C2-8F6C-010E-2210C9F68639}"/>
                </a:ext>
              </a:extLst>
            </p:cNvPr>
            <p:cNvSpPr/>
            <p:nvPr/>
          </p:nvSpPr>
          <p:spPr>
            <a:xfrm>
              <a:off x="5362485" y="2178052"/>
              <a:ext cx="1931623" cy="74912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2"/>
                  </a:solidFill>
                </a:rPr>
                <a:t>Sleep</a:t>
              </a:r>
            </a:p>
          </p:txBody>
        </p:sp>
        <p:grpSp>
          <p:nvGrpSpPr>
            <p:cNvPr id="29" name="Group 28">
              <a:extLst>
                <a:ext uri="{FF2B5EF4-FFF2-40B4-BE49-F238E27FC236}">
                  <a16:creationId xmlns:a16="http://schemas.microsoft.com/office/drawing/2014/main" id="{B4538B9D-8C3E-096A-DA17-8C36C7F1FDEE}"/>
                </a:ext>
              </a:extLst>
            </p:cNvPr>
            <p:cNvGrpSpPr/>
            <p:nvPr/>
          </p:nvGrpSpPr>
          <p:grpSpPr>
            <a:xfrm>
              <a:off x="5592392" y="2985860"/>
              <a:ext cx="1471809" cy="1499372"/>
              <a:chOff x="8012232" y="2712738"/>
              <a:chExt cx="1471809" cy="1499372"/>
            </a:xfrm>
          </p:grpSpPr>
          <p:sp>
            <p:nvSpPr>
              <p:cNvPr id="26" name="Rectangle: Rounded Corners 25">
                <a:extLst>
                  <a:ext uri="{FF2B5EF4-FFF2-40B4-BE49-F238E27FC236}">
                    <a16:creationId xmlns:a16="http://schemas.microsoft.com/office/drawing/2014/main" id="{BFCB49EB-CE19-7D15-ABA3-B7FF274D45B1}"/>
                  </a:ext>
                </a:extLst>
              </p:cNvPr>
              <p:cNvSpPr/>
              <p:nvPr/>
            </p:nvSpPr>
            <p:spPr>
              <a:xfrm>
                <a:off x="8012232" y="2712738"/>
                <a:ext cx="1471809" cy="149937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Snooze with solid fill">
                <a:extLst>
                  <a:ext uri="{FF2B5EF4-FFF2-40B4-BE49-F238E27FC236}">
                    <a16:creationId xmlns:a16="http://schemas.microsoft.com/office/drawing/2014/main" id="{1E7041E4-592A-4A26-1F10-E68F098514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66523" y="2780811"/>
                <a:ext cx="1363225" cy="1363225"/>
              </a:xfrm>
              <a:prstGeom prst="rect">
                <a:avLst/>
              </a:prstGeom>
            </p:spPr>
          </p:pic>
        </p:grpSp>
      </p:grpSp>
      <p:grpSp>
        <p:nvGrpSpPr>
          <p:cNvPr id="16" name="Group 15">
            <a:extLst>
              <a:ext uri="{FF2B5EF4-FFF2-40B4-BE49-F238E27FC236}">
                <a16:creationId xmlns:a16="http://schemas.microsoft.com/office/drawing/2014/main" id="{314AC491-AC72-627E-7D5D-46D9B9A5268E}"/>
              </a:ext>
            </a:extLst>
          </p:cNvPr>
          <p:cNvGrpSpPr/>
          <p:nvPr/>
        </p:nvGrpSpPr>
        <p:grpSpPr>
          <a:xfrm>
            <a:off x="8100110" y="2275410"/>
            <a:ext cx="1931624" cy="2307180"/>
            <a:chOff x="7844471" y="2178052"/>
            <a:chExt cx="1931624" cy="2307180"/>
          </a:xfrm>
        </p:grpSpPr>
        <p:sp>
          <p:nvSpPr>
            <p:cNvPr id="30" name="Rectangle: Rounded Corners 29">
              <a:extLst>
                <a:ext uri="{FF2B5EF4-FFF2-40B4-BE49-F238E27FC236}">
                  <a16:creationId xmlns:a16="http://schemas.microsoft.com/office/drawing/2014/main" id="{C1E340A7-4F78-A2AA-38C5-E32D735ABF9E}"/>
                </a:ext>
              </a:extLst>
            </p:cNvPr>
            <p:cNvSpPr/>
            <p:nvPr/>
          </p:nvSpPr>
          <p:spPr>
            <a:xfrm>
              <a:off x="7844471" y="2178052"/>
              <a:ext cx="1931624" cy="74912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2"/>
                  </a:solidFill>
                </a:rPr>
                <a:t>Graph</a:t>
              </a:r>
            </a:p>
          </p:txBody>
        </p:sp>
        <p:grpSp>
          <p:nvGrpSpPr>
            <p:cNvPr id="15" name="Group 14">
              <a:extLst>
                <a:ext uri="{FF2B5EF4-FFF2-40B4-BE49-F238E27FC236}">
                  <a16:creationId xmlns:a16="http://schemas.microsoft.com/office/drawing/2014/main" id="{B7EA9EE5-4854-5559-D043-113EC0C846C2}"/>
                </a:ext>
              </a:extLst>
            </p:cNvPr>
            <p:cNvGrpSpPr/>
            <p:nvPr/>
          </p:nvGrpSpPr>
          <p:grpSpPr>
            <a:xfrm>
              <a:off x="8074379" y="2985860"/>
              <a:ext cx="1471809" cy="1499372"/>
              <a:chOff x="3098343" y="4827546"/>
              <a:chExt cx="1471809" cy="1499372"/>
            </a:xfrm>
          </p:grpSpPr>
          <p:sp>
            <p:nvSpPr>
              <p:cNvPr id="7" name="Rectangle: Rounded Corners 6">
                <a:extLst>
                  <a:ext uri="{FF2B5EF4-FFF2-40B4-BE49-F238E27FC236}">
                    <a16:creationId xmlns:a16="http://schemas.microsoft.com/office/drawing/2014/main" id="{85A0A83A-FB8F-368A-FF91-ADF6D379480E}"/>
                  </a:ext>
                </a:extLst>
              </p:cNvPr>
              <p:cNvSpPr/>
              <p:nvPr/>
            </p:nvSpPr>
            <p:spPr>
              <a:xfrm>
                <a:off x="3098343" y="4827546"/>
                <a:ext cx="1471809" cy="149937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Scatterplot with solid fill">
                <a:extLst>
                  <a:ext uri="{FF2B5EF4-FFF2-40B4-BE49-F238E27FC236}">
                    <a16:creationId xmlns:a16="http://schemas.microsoft.com/office/drawing/2014/main" id="{4394EDF6-C8B5-6DA5-4CF7-9ED053E553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55761" y="4998746"/>
                <a:ext cx="1156972" cy="1156972"/>
              </a:xfrm>
              <a:prstGeom prst="rect">
                <a:avLst/>
              </a:prstGeom>
            </p:spPr>
          </p:pic>
        </p:grpSp>
      </p:grpSp>
    </p:spTree>
    <p:extLst>
      <p:ext uri="{BB962C8B-B14F-4D97-AF65-F5344CB8AC3E}">
        <p14:creationId xmlns:p14="http://schemas.microsoft.com/office/powerpoint/2010/main" val="2804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77E87-EE2A-5182-AE99-48C2B8A78A4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492EB4-B237-5263-9E65-93D53DE7C4B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A11536EC-2132-9360-20D1-E5FD94A2C13A}"/>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B1730709-F492-F1F2-F390-F195CB335EDF}"/>
              </a:ext>
            </a:extLst>
          </p:cNvPr>
          <p:cNvSpPr>
            <a:spLocks noGrp="1"/>
          </p:cNvSpPr>
          <p:nvPr>
            <p:ph type="title"/>
          </p:nvPr>
        </p:nvSpPr>
        <p:spPr/>
        <p:txBody>
          <a:bodyPr/>
          <a:lstStyle/>
          <a:p>
            <a:r>
              <a:rPr lang="en-US"/>
              <a:t>Arduino Program</a:t>
            </a:r>
          </a:p>
        </p:txBody>
      </p:sp>
      <p:sp>
        <p:nvSpPr>
          <p:cNvPr id="6" name="TextBox 5">
            <a:extLst>
              <a:ext uri="{FF2B5EF4-FFF2-40B4-BE49-F238E27FC236}">
                <a16:creationId xmlns:a16="http://schemas.microsoft.com/office/drawing/2014/main" id="{C6E76525-09A1-BDEB-2702-676B2EF5C462}"/>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sp>
        <p:nvSpPr>
          <p:cNvPr id="19" name="Arrow: Right 18">
            <a:extLst>
              <a:ext uri="{FF2B5EF4-FFF2-40B4-BE49-F238E27FC236}">
                <a16:creationId xmlns:a16="http://schemas.microsoft.com/office/drawing/2014/main" id="{2E5F69EA-92F6-05B4-563C-5EAD897F06A4}"/>
              </a:ext>
            </a:extLst>
          </p:cNvPr>
          <p:cNvSpPr/>
          <p:nvPr/>
        </p:nvSpPr>
        <p:spPr>
          <a:xfrm>
            <a:off x="859431" y="4350460"/>
            <a:ext cx="2359152" cy="859536"/>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9E549FDD-9390-D4EC-AEBB-E5C6DBE0FEB4}"/>
              </a:ext>
            </a:extLst>
          </p:cNvPr>
          <p:cNvSpPr/>
          <p:nvPr/>
        </p:nvSpPr>
        <p:spPr>
          <a:xfrm rot="10800000">
            <a:off x="7434163" y="4350459"/>
            <a:ext cx="2359152" cy="859536"/>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Refresh with solid fill">
            <a:extLst>
              <a:ext uri="{FF2B5EF4-FFF2-40B4-BE49-F238E27FC236}">
                <a16:creationId xmlns:a16="http://schemas.microsoft.com/office/drawing/2014/main" id="{C1A92408-69E1-40BF-4E48-9FC278C251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48904" y="3702758"/>
            <a:ext cx="2154937" cy="2154937"/>
          </a:xfrm>
          <a:prstGeom prst="rect">
            <a:avLst/>
          </a:prstGeom>
        </p:spPr>
      </p:pic>
      <p:grpSp>
        <p:nvGrpSpPr>
          <p:cNvPr id="23" name="Group 22">
            <a:extLst>
              <a:ext uri="{FF2B5EF4-FFF2-40B4-BE49-F238E27FC236}">
                <a16:creationId xmlns:a16="http://schemas.microsoft.com/office/drawing/2014/main" id="{309B5608-2A51-551A-7872-6208FC702493}"/>
              </a:ext>
            </a:extLst>
          </p:cNvPr>
          <p:cNvGrpSpPr/>
          <p:nvPr/>
        </p:nvGrpSpPr>
        <p:grpSpPr>
          <a:xfrm>
            <a:off x="661412" y="1481625"/>
            <a:ext cx="9329923" cy="4835428"/>
            <a:chOff x="538022" y="1479994"/>
            <a:chExt cx="9329923" cy="4835428"/>
          </a:xfrm>
        </p:grpSpPr>
        <p:grpSp>
          <p:nvGrpSpPr>
            <p:cNvPr id="15" name="Group 14">
              <a:extLst>
                <a:ext uri="{FF2B5EF4-FFF2-40B4-BE49-F238E27FC236}">
                  <a16:creationId xmlns:a16="http://schemas.microsoft.com/office/drawing/2014/main" id="{5285CB14-50DA-BE8E-A6D9-C352B31E94A0}"/>
                </a:ext>
              </a:extLst>
            </p:cNvPr>
            <p:cNvGrpSpPr/>
            <p:nvPr/>
          </p:nvGrpSpPr>
          <p:grpSpPr>
            <a:xfrm>
              <a:off x="538022" y="1479994"/>
              <a:ext cx="2755191" cy="4835428"/>
              <a:chOff x="538022" y="1479994"/>
              <a:chExt cx="2755191" cy="4835428"/>
            </a:xfrm>
          </p:grpSpPr>
          <p:sp>
            <p:nvSpPr>
              <p:cNvPr id="17" name="Content Placeholder 4">
                <a:extLst>
                  <a:ext uri="{FF2B5EF4-FFF2-40B4-BE49-F238E27FC236}">
                    <a16:creationId xmlns:a16="http://schemas.microsoft.com/office/drawing/2014/main" id="{F5DCA057-A37F-8852-16F9-ED7D803B3A2F}"/>
                  </a:ext>
                </a:extLst>
              </p:cNvPr>
              <p:cNvSpPr txBox="1">
                <a:spLocks/>
              </p:cNvSpPr>
              <p:nvPr/>
            </p:nvSpPr>
            <p:spPr>
              <a:xfrm>
                <a:off x="544017" y="1701672"/>
                <a:ext cx="2743200" cy="4352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r>
                  <a:rPr lang="en-US" b="1" dirty="0">
                    <a:solidFill>
                      <a:schemeClr val="bg2"/>
                    </a:solidFill>
                  </a:rPr>
                  <a:t>RIGHT</a:t>
                </a:r>
                <a:r>
                  <a:rPr lang="en-US" dirty="0"/>
                  <a:t>” Signal</a:t>
                </a:r>
              </a:p>
              <a:p>
                <a:endParaRPr lang="en-US" dirty="0"/>
              </a:p>
              <a:p>
                <a:pPr marL="0" indent="0">
                  <a:buNone/>
                </a:pPr>
                <a:r>
                  <a:rPr lang="en-US" dirty="0"/>
                  <a:t> Moves Platform </a:t>
                </a:r>
              </a:p>
              <a:p>
                <a:pPr marL="0" indent="0">
                  <a:buNone/>
                </a:pPr>
                <a:r>
                  <a:rPr lang="en-US" dirty="0"/>
                  <a:t>         5 mm </a:t>
                </a:r>
              </a:p>
            </p:txBody>
          </p:sp>
          <p:sp>
            <p:nvSpPr>
              <p:cNvPr id="7" name="Rectangle 6">
                <a:extLst>
                  <a:ext uri="{FF2B5EF4-FFF2-40B4-BE49-F238E27FC236}">
                    <a16:creationId xmlns:a16="http://schemas.microsoft.com/office/drawing/2014/main" id="{0C6E1083-893B-13E8-33C9-F8C015403C9C}"/>
                  </a:ext>
                </a:extLst>
              </p:cNvPr>
              <p:cNvSpPr/>
              <p:nvPr/>
            </p:nvSpPr>
            <p:spPr>
              <a:xfrm>
                <a:off x="538022" y="1479994"/>
                <a:ext cx="2755191" cy="4835428"/>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A38D5C0-7E98-B74E-BC79-88184D8E6AC1}"/>
                </a:ext>
              </a:extLst>
            </p:cNvPr>
            <p:cNvGrpSpPr/>
            <p:nvPr/>
          </p:nvGrpSpPr>
          <p:grpSpPr>
            <a:xfrm>
              <a:off x="3825388" y="1479994"/>
              <a:ext cx="2755191" cy="4835428"/>
              <a:chOff x="3778241" y="1479994"/>
              <a:chExt cx="2755191" cy="4835428"/>
            </a:xfrm>
          </p:grpSpPr>
          <p:sp>
            <p:nvSpPr>
              <p:cNvPr id="9" name="Content Placeholder 5">
                <a:extLst>
                  <a:ext uri="{FF2B5EF4-FFF2-40B4-BE49-F238E27FC236}">
                    <a16:creationId xmlns:a16="http://schemas.microsoft.com/office/drawing/2014/main" id="{ABA9D255-1C6F-D107-1B62-6050BE50D613}"/>
                  </a:ext>
                </a:extLst>
              </p:cNvPr>
              <p:cNvSpPr txBox="1">
                <a:spLocks/>
              </p:cNvSpPr>
              <p:nvPr/>
            </p:nvSpPr>
            <p:spPr>
              <a:xfrm>
                <a:off x="3784236" y="1701672"/>
                <a:ext cx="2743200" cy="4352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r>
                  <a:rPr lang="en-US" b="1" dirty="0"/>
                  <a:t>ROTATE</a:t>
                </a:r>
                <a:r>
                  <a:rPr lang="en-US" dirty="0"/>
                  <a:t>” Signal</a:t>
                </a:r>
              </a:p>
              <a:p>
                <a:endParaRPr lang="en-US" dirty="0"/>
              </a:p>
              <a:p>
                <a:pPr marL="0" indent="0">
                  <a:buNone/>
                </a:pPr>
                <a:r>
                  <a:rPr lang="en-US" dirty="0"/>
                  <a:t>   Rotates Shaft </a:t>
                </a:r>
              </a:p>
              <a:p>
                <a:pPr marL="0" indent="0">
                  <a:buNone/>
                </a:pPr>
                <a:r>
                  <a:rPr lang="en-US" dirty="0"/>
                  <a:t>           5 mm</a:t>
                </a:r>
              </a:p>
            </p:txBody>
          </p:sp>
          <p:sp>
            <p:nvSpPr>
              <p:cNvPr id="11" name="Rectangle 10">
                <a:extLst>
                  <a:ext uri="{FF2B5EF4-FFF2-40B4-BE49-F238E27FC236}">
                    <a16:creationId xmlns:a16="http://schemas.microsoft.com/office/drawing/2014/main" id="{06CDE9FB-FFF7-EC17-F2F1-94497C7E41E1}"/>
                  </a:ext>
                </a:extLst>
              </p:cNvPr>
              <p:cNvSpPr/>
              <p:nvPr/>
            </p:nvSpPr>
            <p:spPr>
              <a:xfrm>
                <a:off x="3778241" y="1479994"/>
                <a:ext cx="2755191" cy="4835428"/>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FC13C322-FC3B-E342-A0C9-C4D13A8BC8F7}"/>
                </a:ext>
              </a:extLst>
            </p:cNvPr>
            <p:cNvGrpSpPr/>
            <p:nvPr/>
          </p:nvGrpSpPr>
          <p:grpSpPr>
            <a:xfrm>
              <a:off x="7112754" y="1479994"/>
              <a:ext cx="2755191" cy="4835428"/>
              <a:chOff x="7112754" y="1479994"/>
              <a:chExt cx="2755191" cy="4835428"/>
            </a:xfrm>
          </p:grpSpPr>
          <p:sp>
            <p:nvSpPr>
              <p:cNvPr id="18" name="Content Placeholder 6">
                <a:extLst>
                  <a:ext uri="{FF2B5EF4-FFF2-40B4-BE49-F238E27FC236}">
                    <a16:creationId xmlns:a16="http://schemas.microsoft.com/office/drawing/2014/main" id="{A9A50A07-D80F-D38D-1662-3485944E1697}"/>
                  </a:ext>
                </a:extLst>
              </p:cNvPr>
              <p:cNvSpPr txBox="1">
                <a:spLocks/>
              </p:cNvSpPr>
              <p:nvPr/>
            </p:nvSpPr>
            <p:spPr>
              <a:xfrm>
                <a:off x="7118749" y="1701672"/>
                <a:ext cx="2743200" cy="4352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r>
                  <a:rPr lang="en-US" b="1" dirty="0">
                    <a:solidFill>
                      <a:schemeClr val="bg2"/>
                    </a:solidFill>
                  </a:rPr>
                  <a:t>LEFT</a:t>
                </a:r>
                <a:r>
                  <a:rPr lang="en-US" dirty="0"/>
                  <a:t>” Signal</a:t>
                </a:r>
              </a:p>
              <a:p>
                <a:endParaRPr lang="en-US" dirty="0"/>
              </a:p>
              <a:p>
                <a:pPr marL="0" indent="0">
                  <a:buNone/>
                </a:pPr>
                <a:r>
                  <a:rPr lang="en-US" dirty="0"/>
                  <a:t>  Moves Platform </a:t>
                </a:r>
              </a:p>
              <a:p>
                <a:pPr marL="0" indent="0">
                  <a:buNone/>
                </a:pPr>
                <a:r>
                  <a:rPr lang="en-US" dirty="0"/>
                  <a:t>          5 mm</a:t>
                </a:r>
              </a:p>
            </p:txBody>
          </p:sp>
          <p:sp>
            <p:nvSpPr>
              <p:cNvPr id="12" name="Rectangle 11">
                <a:extLst>
                  <a:ext uri="{FF2B5EF4-FFF2-40B4-BE49-F238E27FC236}">
                    <a16:creationId xmlns:a16="http://schemas.microsoft.com/office/drawing/2014/main" id="{58D29D40-11AE-9DCD-FD3C-27E042B6D74A}"/>
                  </a:ext>
                </a:extLst>
              </p:cNvPr>
              <p:cNvSpPr/>
              <p:nvPr/>
            </p:nvSpPr>
            <p:spPr>
              <a:xfrm>
                <a:off x="7112754" y="1479994"/>
                <a:ext cx="2755191" cy="4835428"/>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0415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9"/>
                                        </p:tgtEl>
                                        <p:attrNameLst>
                                          <p:attrName>style.color</p:attrName>
                                        </p:attrNameLst>
                                      </p:cBhvr>
                                      <p:by>
                                        <p:hsl h="7200000" s="0" l="0"/>
                                      </p:by>
                                    </p:animClr>
                                    <p:animClr clrSpc="hsl" dir="cw">
                                      <p:cBhvr>
                                        <p:cTn id="7" dur="500" fill="hold"/>
                                        <p:tgtEl>
                                          <p:spTgt spid="19"/>
                                        </p:tgtEl>
                                        <p:attrNameLst>
                                          <p:attrName>fillcolor</p:attrName>
                                        </p:attrNameLst>
                                      </p:cBhvr>
                                      <p:by>
                                        <p:hsl h="7200000" s="0" l="0"/>
                                      </p:by>
                                    </p:animClr>
                                    <p:animClr clrSpc="hsl" dir="cw">
                                      <p:cBhvr>
                                        <p:cTn id="8" dur="500" fill="hold"/>
                                        <p:tgtEl>
                                          <p:spTgt spid="19"/>
                                        </p:tgtEl>
                                        <p:attrNameLst>
                                          <p:attrName>stroke.color</p:attrName>
                                        </p:attrNameLst>
                                      </p:cBhvr>
                                      <p:by>
                                        <p:hsl h="7200000" s="0" l="0"/>
                                      </p:by>
                                    </p:animClr>
                                    <p:set>
                                      <p:cBhvr>
                                        <p:cTn id="9" dur="500" fill="hold"/>
                                        <p:tgtEl>
                                          <p:spTgt spid="1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2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1" presetClass="emph" presetSubtype="0" fill="hold" grpId="0" nodeType="clickEffect">
                                  <p:stCondLst>
                                    <p:cond delay="0"/>
                                  </p:stCondLst>
                                  <p:childTnLst>
                                    <p:animClr clrSpc="hsl" dir="cw">
                                      <p:cBhvr override="childStyle">
                                        <p:cTn id="17" dur="500" fill="hold"/>
                                        <p:tgtEl>
                                          <p:spTgt spid="20"/>
                                        </p:tgtEl>
                                        <p:attrNameLst>
                                          <p:attrName>style.color</p:attrName>
                                        </p:attrNameLst>
                                      </p:cBhvr>
                                      <p:by>
                                        <p:hsl h="7200000" s="0" l="0"/>
                                      </p:by>
                                    </p:animClr>
                                    <p:animClr clrSpc="hsl" dir="cw">
                                      <p:cBhvr>
                                        <p:cTn id="18" dur="500" fill="hold"/>
                                        <p:tgtEl>
                                          <p:spTgt spid="20"/>
                                        </p:tgtEl>
                                        <p:attrNameLst>
                                          <p:attrName>fillcolor</p:attrName>
                                        </p:attrNameLst>
                                      </p:cBhvr>
                                      <p:by>
                                        <p:hsl h="7200000" s="0" l="0"/>
                                      </p:by>
                                    </p:animClr>
                                    <p:animClr clrSpc="hsl" dir="cw">
                                      <p:cBhvr>
                                        <p:cTn id="19" dur="500" fill="hold"/>
                                        <p:tgtEl>
                                          <p:spTgt spid="20"/>
                                        </p:tgtEl>
                                        <p:attrNameLst>
                                          <p:attrName>stroke.color</p:attrName>
                                        </p:attrNameLst>
                                      </p:cBhvr>
                                      <p:by>
                                        <p:hsl h="7200000" s="0" l="0"/>
                                      </p:by>
                                    </p:animClr>
                                    <p:set>
                                      <p:cBhvr>
                                        <p:cTn id="2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77E87-EE2A-5182-AE99-48C2B8A78A4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492EB4-B237-5263-9E65-93D53DE7C4B5}"/>
              </a:ext>
            </a:extLst>
          </p:cNvPr>
          <p:cNvSpPr>
            <a:spLocks noGrp="1"/>
          </p:cNvSpPr>
          <p:nvPr>
            <p:ph type="ftr" sz="quarter" idx="11"/>
          </p:nvPr>
        </p:nvSpPr>
        <p:spPr>
          <a:xfrm>
            <a:off x="533400" y="6400800"/>
            <a:ext cx="4274813" cy="274320"/>
          </a:xfrm>
        </p:spPr>
        <p:txBody>
          <a:bodyPr/>
          <a:lstStyle/>
          <a:p>
            <a:r>
              <a:rPr lang="en-US"/>
              <a:t>Team 513</a:t>
            </a:r>
          </a:p>
        </p:txBody>
      </p:sp>
      <p:sp>
        <p:nvSpPr>
          <p:cNvPr id="4" name="Slide Number Placeholder 3">
            <a:extLst>
              <a:ext uri="{FF2B5EF4-FFF2-40B4-BE49-F238E27FC236}">
                <a16:creationId xmlns:a16="http://schemas.microsoft.com/office/drawing/2014/main" id="{A11536EC-2132-9360-20D1-E5FD94A2C13A}"/>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5" name="Title 4">
            <a:extLst>
              <a:ext uri="{FF2B5EF4-FFF2-40B4-BE49-F238E27FC236}">
                <a16:creationId xmlns:a16="http://schemas.microsoft.com/office/drawing/2014/main" id="{B1730709-F492-F1F2-F390-F195CB335EDF}"/>
              </a:ext>
            </a:extLst>
          </p:cNvPr>
          <p:cNvSpPr>
            <a:spLocks noGrp="1"/>
          </p:cNvSpPr>
          <p:nvPr>
            <p:ph type="title"/>
          </p:nvPr>
        </p:nvSpPr>
        <p:spPr/>
        <p:txBody>
          <a:bodyPr/>
          <a:lstStyle/>
          <a:p>
            <a:r>
              <a:rPr lang="en-US"/>
              <a:t>Hardware Setup</a:t>
            </a:r>
          </a:p>
        </p:txBody>
      </p:sp>
      <p:sp>
        <p:nvSpPr>
          <p:cNvPr id="6" name="TextBox 5">
            <a:extLst>
              <a:ext uri="{FF2B5EF4-FFF2-40B4-BE49-F238E27FC236}">
                <a16:creationId xmlns:a16="http://schemas.microsoft.com/office/drawing/2014/main" id="{C6E76525-09A1-BDEB-2702-676B2EF5C462}"/>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grpSp>
        <p:nvGrpSpPr>
          <p:cNvPr id="33" name="Group 32">
            <a:extLst>
              <a:ext uri="{FF2B5EF4-FFF2-40B4-BE49-F238E27FC236}">
                <a16:creationId xmlns:a16="http://schemas.microsoft.com/office/drawing/2014/main" id="{DDDF52E4-A1AB-470A-5444-9151E118A3F9}"/>
              </a:ext>
            </a:extLst>
          </p:cNvPr>
          <p:cNvGrpSpPr/>
          <p:nvPr/>
        </p:nvGrpSpPr>
        <p:grpSpPr>
          <a:xfrm>
            <a:off x="708688" y="1588535"/>
            <a:ext cx="9235371" cy="4303479"/>
            <a:chOff x="657667" y="1578703"/>
            <a:chExt cx="9235371" cy="4303479"/>
          </a:xfrm>
        </p:grpSpPr>
        <p:grpSp>
          <p:nvGrpSpPr>
            <p:cNvPr id="32" name="Group 31">
              <a:extLst>
                <a:ext uri="{FF2B5EF4-FFF2-40B4-BE49-F238E27FC236}">
                  <a16:creationId xmlns:a16="http://schemas.microsoft.com/office/drawing/2014/main" id="{A46DE5C9-98DE-8663-1F66-73C7C4DF791D}"/>
                </a:ext>
              </a:extLst>
            </p:cNvPr>
            <p:cNvGrpSpPr/>
            <p:nvPr/>
          </p:nvGrpSpPr>
          <p:grpSpPr>
            <a:xfrm>
              <a:off x="657667" y="1578703"/>
              <a:ext cx="2127271" cy="4108118"/>
              <a:chOff x="657667" y="1578703"/>
              <a:chExt cx="2127271" cy="4108118"/>
            </a:xfrm>
          </p:grpSpPr>
          <p:pic>
            <p:nvPicPr>
              <p:cNvPr id="72" name="Graphic 71" descr="Refresh with solid fill">
                <a:extLst>
                  <a:ext uri="{FF2B5EF4-FFF2-40B4-BE49-F238E27FC236}">
                    <a16:creationId xmlns:a16="http://schemas.microsoft.com/office/drawing/2014/main" id="{E23F9854-4915-E8A2-AE77-0DF23BBC39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905" y="1578703"/>
                <a:ext cx="1276793" cy="1276793"/>
              </a:xfrm>
              <a:prstGeom prst="rect">
                <a:avLst/>
              </a:prstGeom>
            </p:spPr>
          </p:pic>
          <p:grpSp>
            <p:nvGrpSpPr>
              <p:cNvPr id="29" name="Group 28">
                <a:extLst>
                  <a:ext uri="{FF2B5EF4-FFF2-40B4-BE49-F238E27FC236}">
                    <a16:creationId xmlns:a16="http://schemas.microsoft.com/office/drawing/2014/main" id="{AAA8DE61-5F20-2B78-085B-2171EA3A50FA}"/>
                  </a:ext>
                </a:extLst>
              </p:cNvPr>
              <p:cNvGrpSpPr/>
              <p:nvPr/>
            </p:nvGrpSpPr>
            <p:grpSpPr>
              <a:xfrm>
                <a:off x="657667" y="3064009"/>
                <a:ext cx="2127271" cy="2622812"/>
                <a:chOff x="657667" y="3064009"/>
                <a:chExt cx="2127271" cy="2622812"/>
              </a:xfrm>
            </p:grpSpPr>
            <p:sp>
              <p:nvSpPr>
                <p:cNvPr id="63" name="Flowchart: Process 62">
                  <a:extLst>
                    <a:ext uri="{FF2B5EF4-FFF2-40B4-BE49-F238E27FC236}">
                      <a16:creationId xmlns:a16="http://schemas.microsoft.com/office/drawing/2014/main" id="{138C0BFC-3B34-1283-15DA-6D6B63C3BB03}"/>
                    </a:ext>
                  </a:extLst>
                </p:cNvPr>
                <p:cNvSpPr/>
                <p:nvPr/>
              </p:nvSpPr>
              <p:spPr>
                <a:xfrm>
                  <a:off x="657667" y="4787948"/>
                  <a:ext cx="2127271" cy="898873"/>
                </a:xfrm>
                <a:prstGeom prst="flowChartProcess">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Stepper Motor</a:t>
                  </a:r>
                </a:p>
              </p:txBody>
            </p:sp>
            <p:sp>
              <p:nvSpPr>
                <p:cNvPr id="70" name="Flowchart: Process 69">
                  <a:extLst>
                    <a:ext uri="{FF2B5EF4-FFF2-40B4-BE49-F238E27FC236}">
                      <a16:creationId xmlns:a16="http://schemas.microsoft.com/office/drawing/2014/main" id="{4B9C6685-51ED-DAC5-35CF-CD1810DD0B25}"/>
                    </a:ext>
                  </a:extLst>
                </p:cNvPr>
                <p:cNvSpPr/>
                <p:nvPr/>
              </p:nvSpPr>
              <p:spPr>
                <a:xfrm>
                  <a:off x="1069395" y="3064009"/>
                  <a:ext cx="1303814" cy="914391"/>
                </a:xfrm>
                <a:prstGeom prst="flowChartProcess">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Motor Driver </a:t>
                  </a:r>
                </a:p>
              </p:txBody>
            </p:sp>
            <p:cxnSp>
              <p:nvCxnSpPr>
                <p:cNvPr id="2" name="Straight Arrow Connector 1">
                  <a:extLst>
                    <a:ext uri="{FF2B5EF4-FFF2-40B4-BE49-F238E27FC236}">
                      <a16:creationId xmlns:a16="http://schemas.microsoft.com/office/drawing/2014/main" id="{1D14C9C3-64C6-46D4-1956-A33423C7CEF9}"/>
                    </a:ext>
                  </a:extLst>
                </p:cNvPr>
                <p:cNvCxnSpPr>
                  <a:cxnSpLocks/>
                </p:cNvCxnSpPr>
                <p:nvPr/>
              </p:nvCxnSpPr>
              <p:spPr>
                <a:xfrm>
                  <a:off x="1721302" y="3990128"/>
                  <a:ext cx="0" cy="76713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C06807DD-49E4-3BD4-9339-203C3A69BE9C}"/>
                </a:ext>
              </a:extLst>
            </p:cNvPr>
            <p:cNvGrpSpPr/>
            <p:nvPr/>
          </p:nvGrpSpPr>
          <p:grpSpPr>
            <a:xfrm>
              <a:off x="2391723" y="1890375"/>
              <a:ext cx="5744980" cy="3991807"/>
              <a:chOff x="2387884" y="1890375"/>
              <a:chExt cx="5744980" cy="3991807"/>
            </a:xfrm>
          </p:grpSpPr>
          <p:cxnSp>
            <p:nvCxnSpPr>
              <p:cNvPr id="24" name="Straight Arrow Connector 23">
                <a:extLst>
                  <a:ext uri="{FF2B5EF4-FFF2-40B4-BE49-F238E27FC236}">
                    <a16:creationId xmlns:a16="http://schemas.microsoft.com/office/drawing/2014/main" id="{6A4778E4-8CF2-5E5F-3E4B-04D4445D5F4E}"/>
                  </a:ext>
                </a:extLst>
              </p:cNvPr>
              <p:cNvCxnSpPr>
                <a:cxnSpLocks/>
              </p:cNvCxnSpPr>
              <p:nvPr/>
            </p:nvCxnSpPr>
            <p:spPr>
              <a:xfrm flipH="1">
                <a:off x="2387884" y="3389566"/>
                <a:ext cx="198758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636DAE7F-07CA-08F8-FAB7-00C9EFC8ACDE}"/>
                  </a:ext>
                </a:extLst>
              </p:cNvPr>
              <p:cNvCxnSpPr>
                <a:cxnSpLocks/>
              </p:cNvCxnSpPr>
              <p:nvPr/>
            </p:nvCxnSpPr>
            <p:spPr>
              <a:xfrm>
                <a:off x="6145284" y="3389566"/>
                <a:ext cx="198758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03810F2-DFF1-AA35-BD30-90A39F9DFF2C}"/>
                  </a:ext>
                </a:extLst>
              </p:cNvPr>
              <p:cNvSpPr/>
              <p:nvPr/>
            </p:nvSpPr>
            <p:spPr>
              <a:xfrm>
                <a:off x="4291304" y="4684330"/>
                <a:ext cx="1937024" cy="1197852"/>
              </a:xfrm>
              <a:prstGeom prst="rect">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Power Supply</a:t>
                </a:r>
              </a:p>
            </p:txBody>
          </p:sp>
          <p:cxnSp>
            <p:nvCxnSpPr>
              <p:cNvPr id="31" name="Straight Arrow Connector 30">
                <a:extLst>
                  <a:ext uri="{FF2B5EF4-FFF2-40B4-BE49-F238E27FC236}">
                    <a16:creationId xmlns:a16="http://schemas.microsoft.com/office/drawing/2014/main" id="{B31D66C8-1D09-D91B-891B-A2B4BAD5DA5A}"/>
                  </a:ext>
                </a:extLst>
              </p:cNvPr>
              <p:cNvCxnSpPr>
                <a:cxnSpLocks/>
              </p:cNvCxnSpPr>
              <p:nvPr/>
            </p:nvCxnSpPr>
            <p:spPr>
              <a:xfrm>
                <a:off x="5259816" y="2696925"/>
                <a:ext cx="0" cy="40755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86B1C9C-706D-617A-0F77-828D445BD336}"/>
                  </a:ext>
                </a:extLst>
              </p:cNvPr>
              <p:cNvGrpSpPr/>
              <p:nvPr/>
            </p:nvGrpSpPr>
            <p:grpSpPr>
              <a:xfrm>
                <a:off x="4337773" y="3104476"/>
                <a:ext cx="1844087" cy="1197852"/>
                <a:chOff x="4380445" y="3104476"/>
                <a:chExt cx="1844087" cy="1197852"/>
              </a:xfrm>
            </p:grpSpPr>
            <p:sp>
              <p:nvSpPr>
                <p:cNvPr id="46" name="Rectangle 45">
                  <a:extLst>
                    <a:ext uri="{FF2B5EF4-FFF2-40B4-BE49-F238E27FC236}">
                      <a16:creationId xmlns:a16="http://schemas.microsoft.com/office/drawing/2014/main" id="{15EA2C15-A3B9-02E4-378C-39D2E91DCC25}"/>
                    </a:ext>
                  </a:extLst>
                </p:cNvPr>
                <p:cNvSpPr/>
                <p:nvPr/>
              </p:nvSpPr>
              <p:spPr>
                <a:xfrm>
                  <a:off x="4380445" y="3104476"/>
                  <a:ext cx="1844087" cy="1197852"/>
                </a:xfrm>
                <a:prstGeom prst="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Arduino Logo Black and White – Brands Logos">
                  <a:extLst>
                    <a:ext uri="{FF2B5EF4-FFF2-40B4-BE49-F238E27FC236}">
                      <a16:creationId xmlns:a16="http://schemas.microsoft.com/office/drawing/2014/main" id="{61303584-A8B8-2FDE-D52B-10D185816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950" y="3170852"/>
                  <a:ext cx="1567077" cy="1065100"/>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Rectangle 66">
                <a:extLst>
                  <a:ext uri="{FF2B5EF4-FFF2-40B4-BE49-F238E27FC236}">
                    <a16:creationId xmlns:a16="http://schemas.microsoft.com/office/drawing/2014/main" id="{41011555-E92F-1953-1081-0393880E4BB0}"/>
                  </a:ext>
                </a:extLst>
              </p:cNvPr>
              <p:cNvSpPr/>
              <p:nvPr/>
            </p:nvSpPr>
            <p:spPr>
              <a:xfrm>
                <a:off x="3674242" y="1890375"/>
                <a:ext cx="3171148" cy="823303"/>
              </a:xfrm>
              <a:prstGeom prst="rect">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rPr>
                  <a:t>Set-up Sensors and </a:t>
                </a:r>
              </a:p>
              <a:p>
                <a:pPr algn="ctr"/>
                <a:r>
                  <a:rPr lang="en-US" sz="2000" b="1" dirty="0">
                    <a:solidFill>
                      <a:schemeClr val="tx2"/>
                    </a:solidFill>
                  </a:rPr>
                  <a:t>Switches</a:t>
                </a:r>
              </a:p>
            </p:txBody>
          </p:sp>
          <p:cxnSp>
            <p:nvCxnSpPr>
              <p:cNvPr id="111" name="Connector: Elbow 110">
                <a:extLst>
                  <a:ext uri="{FF2B5EF4-FFF2-40B4-BE49-F238E27FC236}">
                    <a16:creationId xmlns:a16="http://schemas.microsoft.com/office/drawing/2014/main" id="{A69F2253-87A4-77DA-F647-2340133C1987}"/>
                  </a:ext>
                </a:extLst>
              </p:cNvPr>
              <p:cNvCxnSpPr>
                <a:cxnSpLocks/>
              </p:cNvCxnSpPr>
              <p:nvPr/>
            </p:nvCxnSpPr>
            <p:spPr>
              <a:xfrm rot="10800000">
                <a:off x="2387885" y="3521206"/>
                <a:ext cx="1884452" cy="1689201"/>
              </a:xfrm>
              <a:prstGeom prst="bentConnector3">
                <a:avLst>
                  <a:gd name="adj1" fmla="val 50000"/>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A61315F1-3AB7-176B-5986-C4694882BE66}"/>
                  </a:ext>
                </a:extLst>
              </p:cNvPr>
              <p:cNvCxnSpPr>
                <a:cxnSpLocks/>
              </p:cNvCxnSpPr>
              <p:nvPr/>
            </p:nvCxnSpPr>
            <p:spPr>
              <a:xfrm flipV="1">
                <a:off x="6247034" y="3521205"/>
                <a:ext cx="1885830" cy="1689199"/>
              </a:xfrm>
              <a:prstGeom prst="bentConnector3">
                <a:avLst>
                  <a:gd name="adj1" fmla="val 50000"/>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D5C126F9-9E31-19EA-7F2F-96E3A38E3A62}"/>
                </a:ext>
              </a:extLst>
            </p:cNvPr>
            <p:cNvGrpSpPr/>
            <p:nvPr/>
          </p:nvGrpSpPr>
          <p:grpSpPr>
            <a:xfrm>
              <a:off x="7721206" y="1794879"/>
              <a:ext cx="2171832" cy="3891942"/>
              <a:chOff x="7721206" y="1794879"/>
              <a:chExt cx="2171832" cy="3891942"/>
            </a:xfrm>
          </p:grpSpPr>
          <p:sp>
            <p:nvSpPr>
              <p:cNvPr id="75" name="Arrow: Left-Right 74">
                <a:extLst>
                  <a:ext uri="{FF2B5EF4-FFF2-40B4-BE49-F238E27FC236}">
                    <a16:creationId xmlns:a16="http://schemas.microsoft.com/office/drawing/2014/main" id="{AE26DE69-8B56-AB05-F58D-221AE756A77C}"/>
                  </a:ext>
                </a:extLst>
              </p:cNvPr>
              <p:cNvSpPr/>
              <p:nvPr/>
            </p:nvSpPr>
            <p:spPr>
              <a:xfrm>
                <a:off x="7721206" y="1794879"/>
                <a:ext cx="2171832" cy="844441"/>
              </a:xfrm>
              <a:prstGeom prst="lef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AEF97990-148F-0FBE-4F38-CBC8E83D4F56}"/>
                  </a:ext>
                </a:extLst>
              </p:cNvPr>
              <p:cNvGrpSpPr/>
              <p:nvPr/>
            </p:nvGrpSpPr>
            <p:grpSpPr>
              <a:xfrm>
                <a:off x="7743487" y="3064009"/>
                <a:ext cx="2127271" cy="2622812"/>
                <a:chOff x="7743487" y="3064009"/>
                <a:chExt cx="2127271" cy="2622812"/>
              </a:xfrm>
            </p:grpSpPr>
            <p:sp>
              <p:nvSpPr>
                <p:cNvPr id="69" name="Flowchart: Process 68">
                  <a:extLst>
                    <a:ext uri="{FF2B5EF4-FFF2-40B4-BE49-F238E27FC236}">
                      <a16:creationId xmlns:a16="http://schemas.microsoft.com/office/drawing/2014/main" id="{BC15C0A7-69B5-43E8-1E36-72CE13BC49D8}"/>
                    </a:ext>
                  </a:extLst>
                </p:cNvPr>
                <p:cNvSpPr/>
                <p:nvPr/>
              </p:nvSpPr>
              <p:spPr>
                <a:xfrm>
                  <a:off x="8155215" y="3064009"/>
                  <a:ext cx="1303814" cy="914391"/>
                </a:xfrm>
                <a:prstGeom prst="flowChartProcess">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 </a:t>
                  </a:r>
                  <a:r>
                    <a:rPr lang="en-US" sz="2000" b="1" dirty="0">
                      <a:solidFill>
                        <a:schemeClr val="tx2"/>
                      </a:solidFill>
                    </a:rPr>
                    <a:t>Motor Driver </a:t>
                  </a:r>
                </a:p>
              </p:txBody>
            </p:sp>
            <p:sp>
              <p:nvSpPr>
                <p:cNvPr id="114" name="Flowchart: Process 113">
                  <a:extLst>
                    <a:ext uri="{FF2B5EF4-FFF2-40B4-BE49-F238E27FC236}">
                      <a16:creationId xmlns:a16="http://schemas.microsoft.com/office/drawing/2014/main" id="{B7A91B0A-A734-4E02-74EA-07FD633D6DE9}"/>
                    </a:ext>
                  </a:extLst>
                </p:cNvPr>
                <p:cNvSpPr/>
                <p:nvPr/>
              </p:nvSpPr>
              <p:spPr>
                <a:xfrm>
                  <a:off x="7743487" y="4787948"/>
                  <a:ext cx="2127271" cy="898873"/>
                </a:xfrm>
                <a:prstGeom prst="flowChartProcess">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Stepper Motor</a:t>
                  </a:r>
                </a:p>
              </p:txBody>
            </p:sp>
            <p:cxnSp>
              <p:nvCxnSpPr>
                <p:cNvPr id="21" name="Straight Arrow Connector 20">
                  <a:extLst>
                    <a:ext uri="{FF2B5EF4-FFF2-40B4-BE49-F238E27FC236}">
                      <a16:creationId xmlns:a16="http://schemas.microsoft.com/office/drawing/2014/main" id="{C241F804-CF6D-E79A-9A1A-974777CA2AE5}"/>
                    </a:ext>
                  </a:extLst>
                </p:cNvPr>
                <p:cNvCxnSpPr>
                  <a:cxnSpLocks/>
                </p:cNvCxnSpPr>
                <p:nvPr/>
              </p:nvCxnSpPr>
              <p:spPr>
                <a:xfrm>
                  <a:off x="8807122" y="3990128"/>
                  <a:ext cx="0" cy="76713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59373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F7688-9322-DC0F-4E82-B0F0D490955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0917D9-AE47-84EB-083F-09CEF750C5F2}"/>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2D3F672-3E7C-1423-537A-5537FDF4B672}"/>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5" name="Title 4">
            <a:extLst>
              <a:ext uri="{FF2B5EF4-FFF2-40B4-BE49-F238E27FC236}">
                <a16:creationId xmlns:a16="http://schemas.microsoft.com/office/drawing/2014/main" id="{9DFE1B36-2932-24F0-18E5-6A06259A6610}"/>
              </a:ext>
            </a:extLst>
          </p:cNvPr>
          <p:cNvSpPr>
            <a:spLocks noGrp="1"/>
          </p:cNvSpPr>
          <p:nvPr>
            <p:ph type="title"/>
          </p:nvPr>
        </p:nvSpPr>
        <p:spPr/>
        <p:txBody>
          <a:bodyPr/>
          <a:lstStyle/>
          <a:p>
            <a:r>
              <a:rPr lang="en-US"/>
              <a:t>Testing and Validation</a:t>
            </a:r>
          </a:p>
        </p:txBody>
      </p:sp>
      <p:sp>
        <p:nvSpPr>
          <p:cNvPr id="6" name="TextBox 5">
            <a:extLst>
              <a:ext uri="{FF2B5EF4-FFF2-40B4-BE49-F238E27FC236}">
                <a16:creationId xmlns:a16="http://schemas.microsoft.com/office/drawing/2014/main" id="{E6176239-921B-69F6-6371-B2EFB2AE0EA0}"/>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pic>
        <p:nvPicPr>
          <p:cNvPr id="12" name="MicrosoftTeams-video (2)">
            <a:hlinkClick r:id="" action="ppaction://media"/>
            <a:extLst>
              <a:ext uri="{FF2B5EF4-FFF2-40B4-BE49-F238E27FC236}">
                <a16:creationId xmlns:a16="http://schemas.microsoft.com/office/drawing/2014/main" id="{844276D0-7A1D-2857-D509-95E0EE87A1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16200000">
            <a:off x="2101928" y="87822"/>
            <a:ext cx="4056192" cy="7193247"/>
          </a:xfrm>
          <a:prstGeom prst="rect">
            <a:avLst/>
          </a:prstGeom>
        </p:spPr>
      </p:pic>
    </p:spTree>
    <p:extLst>
      <p:ext uri="{BB962C8B-B14F-4D97-AF65-F5344CB8AC3E}">
        <p14:creationId xmlns:p14="http://schemas.microsoft.com/office/powerpoint/2010/main" val="388038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F7784-CF3D-9797-0189-69B223ACD70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A97332B-6CD7-9751-1331-F5CEBB3C79A8}"/>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ED567BB1-D4EE-E0C6-B153-7A792A516DF6}"/>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5" name="Title 4">
            <a:extLst>
              <a:ext uri="{FF2B5EF4-FFF2-40B4-BE49-F238E27FC236}">
                <a16:creationId xmlns:a16="http://schemas.microsoft.com/office/drawing/2014/main" id="{E624097F-C534-FC4D-F380-9B8EE734BB87}"/>
              </a:ext>
            </a:extLst>
          </p:cNvPr>
          <p:cNvSpPr>
            <a:spLocks noGrp="1"/>
          </p:cNvSpPr>
          <p:nvPr>
            <p:ph type="title"/>
          </p:nvPr>
        </p:nvSpPr>
        <p:spPr/>
        <p:txBody>
          <a:bodyPr/>
          <a:lstStyle/>
          <a:p>
            <a:r>
              <a:rPr lang="en-US"/>
              <a:t>Budget</a:t>
            </a:r>
          </a:p>
        </p:txBody>
      </p:sp>
      <p:grpSp>
        <p:nvGrpSpPr>
          <p:cNvPr id="17" name="Group 16">
            <a:extLst>
              <a:ext uri="{FF2B5EF4-FFF2-40B4-BE49-F238E27FC236}">
                <a16:creationId xmlns:a16="http://schemas.microsoft.com/office/drawing/2014/main" id="{8D61E77D-DFFF-70C1-1C66-D6B73871A238}"/>
              </a:ext>
            </a:extLst>
          </p:cNvPr>
          <p:cNvGrpSpPr/>
          <p:nvPr/>
        </p:nvGrpSpPr>
        <p:grpSpPr>
          <a:xfrm>
            <a:off x="266290" y="1655663"/>
            <a:ext cx="1828800" cy="2011680"/>
            <a:chOff x="266290" y="1655663"/>
            <a:chExt cx="1828800" cy="2011680"/>
          </a:xfrm>
        </p:grpSpPr>
        <p:sp>
          <p:nvSpPr>
            <p:cNvPr id="15" name="Rectangle: Rounded Corners 14">
              <a:extLst>
                <a:ext uri="{FF2B5EF4-FFF2-40B4-BE49-F238E27FC236}">
                  <a16:creationId xmlns:a16="http://schemas.microsoft.com/office/drawing/2014/main" id="{092A9FBF-2F54-76B2-A77A-CEA39ABAA120}"/>
                </a:ext>
              </a:extLst>
            </p:cNvPr>
            <p:cNvSpPr/>
            <p:nvPr/>
          </p:nvSpPr>
          <p:spPr>
            <a:xfrm>
              <a:off x="266290" y="1655663"/>
              <a:ext cx="1828800" cy="2011680"/>
            </a:xfrm>
            <a:prstGeom prst="roundRect">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7C6A1B-150A-BC17-5072-D01308882D06}"/>
                </a:ext>
              </a:extLst>
            </p:cNvPr>
            <p:cNvSpPr txBox="1"/>
            <p:nvPr/>
          </p:nvSpPr>
          <p:spPr>
            <a:xfrm>
              <a:off x="473997" y="1771637"/>
              <a:ext cx="1413387" cy="584775"/>
            </a:xfrm>
            <a:prstGeom prst="rect">
              <a:avLst/>
            </a:prstGeom>
            <a:noFill/>
          </p:spPr>
          <p:txBody>
            <a:bodyPr wrap="square" rtlCol="0">
              <a:spAutoFit/>
            </a:bodyPr>
            <a:lstStyle/>
            <a:p>
              <a:pPr algn="ctr"/>
              <a:r>
                <a:rPr lang="en-US" sz="1600">
                  <a:solidFill>
                    <a:schemeClr val="bg1"/>
                  </a:solidFill>
                  <a:latin typeface="Arial Black" panose="020B0A04020102020204" pitchFamily="34" charset="0"/>
                </a:rPr>
                <a:t>Remaining Budget</a:t>
              </a:r>
            </a:p>
          </p:txBody>
        </p:sp>
      </p:grpSp>
      <p:grpSp>
        <p:nvGrpSpPr>
          <p:cNvPr id="18" name="Group 17">
            <a:extLst>
              <a:ext uri="{FF2B5EF4-FFF2-40B4-BE49-F238E27FC236}">
                <a16:creationId xmlns:a16="http://schemas.microsoft.com/office/drawing/2014/main" id="{BA1E559C-B2F8-1C8F-3C76-CA481ADE5A79}"/>
              </a:ext>
            </a:extLst>
          </p:cNvPr>
          <p:cNvGrpSpPr/>
          <p:nvPr/>
        </p:nvGrpSpPr>
        <p:grpSpPr>
          <a:xfrm>
            <a:off x="266290" y="3934207"/>
            <a:ext cx="1828800" cy="2011680"/>
            <a:chOff x="266290" y="1655663"/>
            <a:chExt cx="1828800" cy="2011680"/>
          </a:xfrm>
          <a:solidFill>
            <a:schemeClr val="tx2"/>
          </a:solidFill>
        </p:grpSpPr>
        <p:sp>
          <p:nvSpPr>
            <p:cNvPr id="19" name="Rectangle: Rounded Corners 18">
              <a:extLst>
                <a:ext uri="{FF2B5EF4-FFF2-40B4-BE49-F238E27FC236}">
                  <a16:creationId xmlns:a16="http://schemas.microsoft.com/office/drawing/2014/main" id="{47C040A4-09E3-B591-1580-26CFD0AC6040}"/>
                </a:ext>
              </a:extLst>
            </p:cNvPr>
            <p:cNvSpPr/>
            <p:nvPr/>
          </p:nvSpPr>
          <p:spPr>
            <a:xfrm>
              <a:off x="266290" y="1655663"/>
              <a:ext cx="1828800" cy="201168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C88923-CB9B-6438-BC3C-EBABBD35610E}"/>
                </a:ext>
              </a:extLst>
            </p:cNvPr>
            <p:cNvSpPr txBox="1"/>
            <p:nvPr/>
          </p:nvSpPr>
          <p:spPr>
            <a:xfrm>
              <a:off x="473997" y="1771637"/>
              <a:ext cx="1413387" cy="584775"/>
            </a:xfrm>
            <a:prstGeom prst="rect">
              <a:avLst/>
            </a:prstGeom>
            <a:grpFill/>
          </p:spPr>
          <p:txBody>
            <a:bodyPr wrap="square" rtlCol="0">
              <a:spAutoFit/>
            </a:bodyPr>
            <a:lstStyle/>
            <a:p>
              <a:pPr algn="ctr"/>
              <a:r>
                <a:rPr lang="en-US" sz="1600">
                  <a:solidFill>
                    <a:schemeClr val="bg1"/>
                  </a:solidFill>
                  <a:latin typeface="Arial Black" panose="020B0A04020102020204" pitchFamily="34" charset="0"/>
                </a:rPr>
                <a:t>Money Spent</a:t>
              </a:r>
            </a:p>
          </p:txBody>
        </p:sp>
      </p:grpSp>
      <p:grpSp>
        <p:nvGrpSpPr>
          <p:cNvPr id="21" name="Group 20">
            <a:extLst>
              <a:ext uri="{FF2B5EF4-FFF2-40B4-BE49-F238E27FC236}">
                <a16:creationId xmlns:a16="http://schemas.microsoft.com/office/drawing/2014/main" id="{29520382-50D1-7FE2-7285-F4C0151792C2}"/>
              </a:ext>
            </a:extLst>
          </p:cNvPr>
          <p:cNvGrpSpPr/>
          <p:nvPr/>
        </p:nvGrpSpPr>
        <p:grpSpPr>
          <a:xfrm>
            <a:off x="8557658" y="1655663"/>
            <a:ext cx="1828800" cy="2011680"/>
            <a:chOff x="266290" y="1655663"/>
            <a:chExt cx="1828800" cy="2011680"/>
          </a:xfrm>
          <a:solidFill>
            <a:schemeClr val="accent3"/>
          </a:solidFill>
        </p:grpSpPr>
        <p:sp>
          <p:nvSpPr>
            <p:cNvPr id="22" name="Rectangle: Rounded Corners 21">
              <a:extLst>
                <a:ext uri="{FF2B5EF4-FFF2-40B4-BE49-F238E27FC236}">
                  <a16:creationId xmlns:a16="http://schemas.microsoft.com/office/drawing/2014/main" id="{9A71DA8B-FE73-C0AD-C647-5AE1318B5CF0}"/>
                </a:ext>
              </a:extLst>
            </p:cNvPr>
            <p:cNvSpPr/>
            <p:nvPr/>
          </p:nvSpPr>
          <p:spPr>
            <a:xfrm>
              <a:off x="266290" y="1655663"/>
              <a:ext cx="1828800" cy="201168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16D9ABC-485E-573E-C860-248B2D8CC7A6}"/>
                </a:ext>
              </a:extLst>
            </p:cNvPr>
            <p:cNvSpPr txBox="1"/>
            <p:nvPr/>
          </p:nvSpPr>
          <p:spPr>
            <a:xfrm>
              <a:off x="387333" y="1771637"/>
              <a:ext cx="1586715" cy="584775"/>
            </a:xfrm>
            <a:prstGeom prst="rect">
              <a:avLst/>
            </a:prstGeom>
            <a:grpFill/>
          </p:spPr>
          <p:txBody>
            <a:bodyPr wrap="square" rtlCol="0">
              <a:spAutoFit/>
            </a:bodyPr>
            <a:lstStyle/>
            <a:p>
              <a:pPr algn="ctr"/>
              <a:r>
                <a:rPr lang="en-US" sz="1600">
                  <a:solidFill>
                    <a:schemeClr val="bg1"/>
                  </a:solidFill>
                  <a:latin typeface="Arial Black" panose="020B0A04020102020204" pitchFamily="34" charset="0"/>
                </a:rPr>
                <a:t>Structural Components</a:t>
              </a:r>
            </a:p>
          </p:txBody>
        </p:sp>
      </p:grpSp>
      <p:grpSp>
        <p:nvGrpSpPr>
          <p:cNvPr id="24" name="Group 23">
            <a:extLst>
              <a:ext uri="{FF2B5EF4-FFF2-40B4-BE49-F238E27FC236}">
                <a16:creationId xmlns:a16="http://schemas.microsoft.com/office/drawing/2014/main" id="{3217A192-7B91-01A9-A82E-34F98DA2F64B}"/>
              </a:ext>
            </a:extLst>
          </p:cNvPr>
          <p:cNvGrpSpPr/>
          <p:nvPr/>
        </p:nvGrpSpPr>
        <p:grpSpPr>
          <a:xfrm>
            <a:off x="8557658" y="3934207"/>
            <a:ext cx="1828800" cy="2011680"/>
            <a:chOff x="266290" y="1655663"/>
            <a:chExt cx="1828800" cy="2011680"/>
          </a:xfrm>
          <a:solidFill>
            <a:schemeClr val="accent2"/>
          </a:solidFill>
        </p:grpSpPr>
        <p:sp>
          <p:nvSpPr>
            <p:cNvPr id="25" name="Rectangle: Rounded Corners 24">
              <a:extLst>
                <a:ext uri="{FF2B5EF4-FFF2-40B4-BE49-F238E27FC236}">
                  <a16:creationId xmlns:a16="http://schemas.microsoft.com/office/drawing/2014/main" id="{28E9152F-09D1-0F51-FF4D-0E236AAA2144}"/>
                </a:ext>
              </a:extLst>
            </p:cNvPr>
            <p:cNvSpPr/>
            <p:nvPr/>
          </p:nvSpPr>
          <p:spPr>
            <a:xfrm>
              <a:off x="266290" y="1655663"/>
              <a:ext cx="1828800" cy="201168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4094D77-8DF3-BE88-3E69-676447812FC9}"/>
                </a:ext>
              </a:extLst>
            </p:cNvPr>
            <p:cNvSpPr txBox="1"/>
            <p:nvPr/>
          </p:nvSpPr>
          <p:spPr>
            <a:xfrm>
              <a:off x="387333" y="1771637"/>
              <a:ext cx="1586715" cy="338554"/>
            </a:xfrm>
            <a:prstGeom prst="rect">
              <a:avLst/>
            </a:prstGeom>
            <a:grpFill/>
          </p:spPr>
          <p:txBody>
            <a:bodyPr wrap="square" rtlCol="0">
              <a:spAutoFit/>
            </a:bodyPr>
            <a:lstStyle/>
            <a:p>
              <a:pPr algn="ctr"/>
              <a:r>
                <a:rPr lang="en-US" sz="1600">
                  <a:solidFill>
                    <a:schemeClr val="bg1"/>
                  </a:solidFill>
                  <a:latin typeface="Arial Black" panose="020B0A04020102020204" pitchFamily="34" charset="0"/>
                </a:rPr>
                <a:t>Electronics</a:t>
              </a:r>
            </a:p>
          </p:txBody>
        </p:sp>
      </p:grpSp>
      <p:pic>
        <p:nvPicPr>
          <p:cNvPr id="41" name="Graphic 40" descr="Flying Money outline">
            <a:extLst>
              <a:ext uri="{FF2B5EF4-FFF2-40B4-BE49-F238E27FC236}">
                <a16:creationId xmlns:a16="http://schemas.microsoft.com/office/drawing/2014/main" id="{B0A59914-6A11-15A1-9F9E-EEA4D211EC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490" y="4634956"/>
            <a:ext cx="914400" cy="914400"/>
          </a:xfrm>
          <a:prstGeom prst="rect">
            <a:avLst/>
          </a:prstGeom>
        </p:spPr>
      </p:pic>
      <p:pic>
        <p:nvPicPr>
          <p:cNvPr id="43" name="Graphic 42" descr="Safe with solid fill">
            <a:extLst>
              <a:ext uri="{FF2B5EF4-FFF2-40B4-BE49-F238E27FC236}">
                <a16:creationId xmlns:a16="http://schemas.microsoft.com/office/drawing/2014/main" id="{C218CD28-160E-CF26-16A6-BB897616FD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3490" y="2346581"/>
            <a:ext cx="914400" cy="914400"/>
          </a:xfrm>
          <a:prstGeom prst="rect">
            <a:avLst/>
          </a:prstGeom>
        </p:spPr>
      </p:pic>
      <p:pic>
        <p:nvPicPr>
          <p:cNvPr id="45" name="Graphic 44" descr="Building Brick Wall with solid fill">
            <a:extLst>
              <a:ext uri="{FF2B5EF4-FFF2-40B4-BE49-F238E27FC236}">
                <a16:creationId xmlns:a16="http://schemas.microsoft.com/office/drawing/2014/main" id="{76EF0993-78F8-E06B-DFB4-62861DF0EA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64487" y="2346581"/>
            <a:ext cx="914400" cy="914400"/>
          </a:xfrm>
          <a:prstGeom prst="rect">
            <a:avLst/>
          </a:prstGeom>
        </p:spPr>
      </p:pic>
      <p:pic>
        <p:nvPicPr>
          <p:cNvPr id="47" name="Graphic 46" descr="Plugged Unplugged with solid fill">
            <a:extLst>
              <a:ext uri="{FF2B5EF4-FFF2-40B4-BE49-F238E27FC236}">
                <a16:creationId xmlns:a16="http://schemas.microsoft.com/office/drawing/2014/main" id="{D8D5A771-7F07-8072-CFE6-0A87F402B0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4487" y="4482847"/>
            <a:ext cx="914400" cy="914400"/>
          </a:xfrm>
          <a:prstGeom prst="rect">
            <a:avLst/>
          </a:prstGeom>
        </p:spPr>
      </p:pic>
      <p:sp>
        <p:nvSpPr>
          <p:cNvPr id="8" name="TextBox 7">
            <a:extLst>
              <a:ext uri="{FF2B5EF4-FFF2-40B4-BE49-F238E27FC236}">
                <a16:creationId xmlns:a16="http://schemas.microsoft.com/office/drawing/2014/main" id="{142F0D68-AA66-8D49-3AD2-5A2CD30C009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graphicFrame>
        <p:nvGraphicFramePr>
          <p:cNvPr id="6" name="Chart 5">
            <a:extLst>
              <a:ext uri="{FF2B5EF4-FFF2-40B4-BE49-F238E27FC236}">
                <a16:creationId xmlns:a16="http://schemas.microsoft.com/office/drawing/2014/main" id="{1B9C3DC0-ACED-DCCB-314E-E1039CED14D1}"/>
              </a:ext>
            </a:extLst>
          </p:cNvPr>
          <p:cNvGraphicFramePr>
            <a:graphicFrameLocks/>
          </p:cNvGraphicFramePr>
          <p:nvPr>
            <p:extLst>
              <p:ext uri="{D42A27DB-BD31-4B8C-83A1-F6EECF244321}">
                <p14:modId xmlns:p14="http://schemas.microsoft.com/office/powerpoint/2010/main" val="4263420909"/>
              </p:ext>
            </p:extLst>
          </p:nvPr>
        </p:nvGraphicFramePr>
        <p:xfrm>
          <a:off x="2125974" y="2231541"/>
          <a:ext cx="6400800" cy="3108960"/>
        </p:xfrm>
        <a:graphic>
          <a:graphicData uri="http://schemas.openxmlformats.org/drawingml/2006/chart">
            <c:chart xmlns:c="http://schemas.openxmlformats.org/drawingml/2006/chart" xmlns:r="http://schemas.openxmlformats.org/officeDocument/2006/relationships" r:id="rId10"/>
          </a:graphicData>
        </a:graphic>
      </p:graphicFrame>
      <p:sp>
        <p:nvSpPr>
          <p:cNvPr id="48" name="TextBox 47">
            <a:extLst>
              <a:ext uri="{FF2B5EF4-FFF2-40B4-BE49-F238E27FC236}">
                <a16:creationId xmlns:a16="http://schemas.microsoft.com/office/drawing/2014/main" id="{E33D5514-A2D6-FC48-8F7E-EF97B5809F47}"/>
              </a:ext>
            </a:extLst>
          </p:cNvPr>
          <p:cNvSpPr txBox="1"/>
          <p:nvPr/>
        </p:nvSpPr>
        <p:spPr>
          <a:xfrm>
            <a:off x="2255766" y="3585966"/>
            <a:ext cx="1394965" cy="400110"/>
          </a:xfrm>
          <a:prstGeom prst="rect">
            <a:avLst/>
          </a:prstGeom>
          <a:noFill/>
        </p:spPr>
        <p:txBody>
          <a:bodyPr wrap="square" rtlCol="0">
            <a:spAutoFit/>
          </a:bodyPr>
          <a:lstStyle/>
          <a:p>
            <a:pPr algn="ctr"/>
            <a:r>
              <a:rPr lang="en-US" sz="2000">
                <a:solidFill>
                  <a:schemeClr val="bg1"/>
                </a:solidFill>
                <a:latin typeface="Arial Black" panose="020B0A04020102020204" pitchFamily="34" charset="0"/>
              </a:rPr>
              <a:t>$9,600</a:t>
            </a:r>
          </a:p>
        </p:txBody>
      </p:sp>
      <p:sp>
        <p:nvSpPr>
          <p:cNvPr id="49" name="TextBox 48">
            <a:extLst>
              <a:ext uri="{FF2B5EF4-FFF2-40B4-BE49-F238E27FC236}">
                <a16:creationId xmlns:a16="http://schemas.microsoft.com/office/drawing/2014/main" id="{7E1650DC-5DA6-E573-8F3E-C8BC27C1F217}"/>
              </a:ext>
            </a:extLst>
          </p:cNvPr>
          <p:cNvSpPr txBox="1"/>
          <p:nvPr/>
        </p:nvSpPr>
        <p:spPr>
          <a:xfrm>
            <a:off x="3823887" y="3585966"/>
            <a:ext cx="1173159" cy="400110"/>
          </a:xfrm>
          <a:prstGeom prst="rect">
            <a:avLst/>
          </a:prstGeom>
          <a:noFill/>
        </p:spPr>
        <p:txBody>
          <a:bodyPr wrap="square" rtlCol="0">
            <a:spAutoFit/>
          </a:bodyPr>
          <a:lstStyle/>
          <a:p>
            <a:pPr algn="ctr"/>
            <a:r>
              <a:rPr lang="en-US" sz="2000">
                <a:solidFill>
                  <a:schemeClr val="bg1"/>
                </a:solidFill>
                <a:latin typeface="Arial Black" panose="020B0A04020102020204" pitchFamily="34" charset="0"/>
              </a:rPr>
              <a:t>$2,400</a:t>
            </a:r>
          </a:p>
        </p:txBody>
      </p:sp>
      <p:sp>
        <p:nvSpPr>
          <p:cNvPr id="50" name="TextBox 49">
            <a:extLst>
              <a:ext uri="{FF2B5EF4-FFF2-40B4-BE49-F238E27FC236}">
                <a16:creationId xmlns:a16="http://schemas.microsoft.com/office/drawing/2014/main" id="{A519194C-ACD7-36A6-79D6-AD6CD1358386}"/>
              </a:ext>
            </a:extLst>
          </p:cNvPr>
          <p:cNvSpPr txBox="1"/>
          <p:nvPr/>
        </p:nvSpPr>
        <p:spPr>
          <a:xfrm>
            <a:off x="6274493" y="3585966"/>
            <a:ext cx="1173159" cy="400110"/>
          </a:xfrm>
          <a:prstGeom prst="rect">
            <a:avLst/>
          </a:prstGeom>
          <a:noFill/>
        </p:spPr>
        <p:txBody>
          <a:bodyPr wrap="square" rtlCol="0">
            <a:spAutoFit/>
          </a:bodyPr>
          <a:lstStyle/>
          <a:p>
            <a:pPr algn="ctr"/>
            <a:r>
              <a:rPr lang="en-US" sz="2000">
                <a:solidFill>
                  <a:schemeClr val="bg1"/>
                </a:solidFill>
                <a:latin typeface="Arial Black" panose="020B0A04020102020204" pitchFamily="34" charset="0"/>
              </a:rPr>
              <a:t>$</a:t>
            </a:r>
            <a:r>
              <a:rPr lang="en-US">
                <a:solidFill>
                  <a:schemeClr val="bg1"/>
                </a:solidFill>
                <a:latin typeface="Arial Black" panose="020B0A04020102020204" pitchFamily="34" charset="0"/>
              </a:rPr>
              <a:t>1,700</a:t>
            </a:r>
            <a:endParaRPr lang="en-US" sz="2000">
              <a:solidFill>
                <a:schemeClr val="bg1"/>
              </a:solidFill>
              <a:latin typeface="Arial Black" panose="020B0A04020102020204" pitchFamily="34" charset="0"/>
            </a:endParaRPr>
          </a:p>
        </p:txBody>
      </p:sp>
      <p:sp>
        <p:nvSpPr>
          <p:cNvPr id="51" name="TextBox 50">
            <a:extLst>
              <a:ext uri="{FF2B5EF4-FFF2-40B4-BE49-F238E27FC236}">
                <a16:creationId xmlns:a16="http://schemas.microsoft.com/office/drawing/2014/main" id="{ADBE5074-7BAF-61EA-CB60-89F1EF874B89}"/>
              </a:ext>
            </a:extLst>
          </p:cNvPr>
          <p:cNvSpPr txBox="1"/>
          <p:nvPr/>
        </p:nvSpPr>
        <p:spPr>
          <a:xfrm>
            <a:off x="7508174" y="3601355"/>
            <a:ext cx="899412" cy="369332"/>
          </a:xfrm>
          <a:prstGeom prst="rect">
            <a:avLst/>
          </a:prstGeom>
          <a:noFill/>
        </p:spPr>
        <p:txBody>
          <a:bodyPr wrap="square" rtlCol="0">
            <a:spAutoFit/>
          </a:bodyPr>
          <a:lstStyle/>
          <a:p>
            <a:pPr algn="ctr"/>
            <a:r>
              <a:rPr lang="en-US">
                <a:solidFill>
                  <a:schemeClr val="bg1"/>
                </a:solidFill>
                <a:latin typeface="Arial Black" panose="020B0A04020102020204" pitchFamily="34" charset="0"/>
              </a:rPr>
              <a:t>$700</a:t>
            </a:r>
          </a:p>
        </p:txBody>
      </p:sp>
    </p:spTree>
    <p:extLst>
      <p:ext uri="{BB962C8B-B14F-4D97-AF65-F5344CB8AC3E}">
        <p14:creationId xmlns:p14="http://schemas.microsoft.com/office/powerpoint/2010/main" val="7456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3BC1071-5B5B-14D4-420A-3DD181A6CE86}"/>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ED8C2C2-3530-4759-64D2-3FDA54B58221}"/>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5" name="Title 4">
            <a:extLst>
              <a:ext uri="{FF2B5EF4-FFF2-40B4-BE49-F238E27FC236}">
                <a16:creationId xmlns:a16="http://schemas.microsoft.com/office/drawing/2014/main" id="{BAE84A1E-4FE0-241A-0F81-54F9E92E56C7}"/>
              </a:ext>
            </a:extLst>
          </p:cNvPr>
          <p:cNvSpPr>
            <a:spLocks noGrp="1"/>
          </p:cNvSpPr>
          <p:nvPr>
            <p:ph type="title"/>
          </p:nvPr>
        </p:nvSpPr>
        <p:spPr/>
        <p:txBody>
          <a:bodyPr/>
          <a:lstStyle/>
          <a:p>
            <a:r>
              <a:rPr lang="en-US"/>
              <a:t>Lessons Learned</a:t>
            </a:r>
          </a:p>
        </p:txBody>
      </p:sp>
      <p:grpSp>
        <p:nvGrpSpPr>
          <p:cNvPr id="97" name="Group 96">
            <a:extLst>
              <a:ext uri="{FF2B5EF4-FFF2-40B4-BE49-F238E27FC236}">
                <a16:creationId xmlns:a16="http://schemas.microsoft.com/office/drawing/2014/main" id="{ADA4954E-352B-64F4-2D1D-39B51A616E76}"/>
              </a:ext>
            </a:extLst>
          </p:cNvPr>
          <p:cNvGrpSpPr/>
          <p:nvPr/>
        </p:nvGrpSpPr>
        <p:grpSpPr>
          <a:xfrm>
            <a:off x="523240" y="2068908"/>
            <a:ext cx="9621520" cy="3657600"/>
            <a:chOff x="553720" y="2085496"/>
            <a:chExt cx="9621520" cy="3657600"/>
          </a:xfrm>
        </p:grpSpPr>
        <p:graphicFrame>
          <p:nvGraphicFramePr>
            <p:cNvPr id="65" name="Diagram 64">
              <a:extLst>
                <a:ext uri="{FF2B5EF4-FFF2-40B4-BE49-F238E27FC236}">
                  <a16:creationId xmlns:a16="http://schemas.microsoft.com/office/drawing/2014/main" id="{63D4F063-8C28-7F53-D304-B3EA9FA0225A}"/>
                </a:ext>
              </a:extLst>
            </p:cNvPr>
            <p:cNvGraphicFramePr/>
            <p:nvPr>
              <p:extLst>
                <p:ext uri="{D42A27DB-BD31-4B8C-83A1-F6EECF244321}">
                  <p14:modId xmlns:p14="http://schemas.microsoft.com/office/powerpoint/2010/main" val="1541453691"/>
                </p:ext>
              </p:extLst>
            </p:nvPr>
          </p:nvGraphicFramePr>
          <p:xfrm>
            <a:off x="1488440" y="2085496"/>
            <a:ext cx="86868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6" name="Group 95">
              <a:extLst>
                <a:ext uri="{FF2B5EF4-FFF2-40B4-BE49-F238E27FC236}">
                  <a16:creationId xmlns:a16="http://schemas.microsoft.com/office/drawing/2014/main" id="{F1824142-6109-5A23-1BD3-D8178C45A0D4}"/>
                </a:ext>
              </a:extLst>
            </p:cNvPr>
            <p:cNvGrpSpPr/>
            <p:nvPr/>
          </p:nvGrpSpPr>
          <p:grpSpPr>
            <a:xfrm>
              <a:off x="553720" y="2085496"/>
              <a:ext cx="822960" cy="3657600"/>
              <a:chOff x="519421" y="2068908"/>
              <a:chExt cx="822960" cy="3657600"/>
            </a:xfrm>
          </p:grpSpPr>
          <p:grpSp>
            <p:nvGrpSpPr>
              <p:cNvPr id="92" name="Group 91">
                <a:extLst>
                  <a:ext uri="{FF2B5EF4-FFF2-40B4-BE49-F238E27FC236}">
                    <a16:creationId xmlns:a16="http://schemas.microsoft.com/office/drawing/2014/main" id="{D27876B0-657A-4151-6CE3-52DC59605130}"/>
                  </a:ext>
                </a:extLst>
              </p:cNvPr>
              <p:cNvGrpSpPr/>
              <p:nvPr/>
            </p:nvGrpSpPr>
            <p:grpSpPr>
              <a:xfrm>
                <a:off x="519421" y="2068908"/>
                <a:ext cx="822960" cy="822960"/>
                <a:chOff x="519421" y="2068908"/>
                <a:chExt cx="822960" cy="822960"/>
              </a:xfrm>
            </p:grpSpPr>
            <p:sp>
              <p:nvSpPr>
                <p:cNvPr id="87" name="Rectangle: Rounded Corners 86">
                  <a:extLst>
                    <a:ext uri="{FF2B5EF4-FFF2-40B4-BE49-F238E27FC236}">
                      <a16:creationId xmlns:a16="http://schemas.microsoft.com/office/drawing/2014/main" id="{3DD8AE26-9D96-7CEB-1392-93E1F0918E08}"/>
                    </a:ext>
                  </a:extLst>
                </p:cNvPr>
                <p:cNvSpPr/>
                <p:nvPr/>
              </p:nvSpPr>
              <p:spPr>
                <a:xfrm>
                  <a:off x="519421" y="2068908"/>
                  <a:ext cx="822960" cy="822960"/>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descr="Hourglass Finished with solid fill">
                  <a:extLst>
                    <a:ext uri="{FF2B5EF4-FFF2-40B4-BE49-F238E27FC236}">
                      <a16:creationId xmlns:a16="http://schemas.microsoft.com/office/drawing/2014/main" id="{90F9BAE7-0DBB-0D75-7925-5C54877839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5141" y="2114628"/>
                  <a:ext cx="731520" cy="731520"/>
                </a:xfrm>
                <a:prstGeom prst="rect">
                  <a:avLst/>
                </a:prstGeom>
              </p:spPr>
            </p:pic>
          </p:grpSp>
          <p:sp>
            <p:nvSpPr>
              <p:cNvPr id="88" name="Rectangle: Rounded Corners 87">
                <a:extLst>
                  <a:ext uri="{FF2B5EF4-FFF2-40B4-BE49-F238E27FC236}">
                    <a16:creationId xmlns:a16="http://schemas.microsoft.com/office/drawing/2014/main" id="{D2D5BBD0-8DD8-34F1-8712-084EF7637777}"/>
                  </a:ext>
                </a:extLst>
              </p:cNvPr>
              <p:cNvSpPr/>
              <p:nvPr/>
            </p:nvSpPr>
            <p:spPr>
              <a:xfrm>
                <a:off x="519421" y="3013788"/>
                <a:ext cx="822960" cy="822960"/>
              </a:xfrm>
              <a:prstGeom prst="roundRect">
                <a:avLst/>
              </a:prstGeom>
              <a:solidFill>
                <a:srgbClr val="C54639"/>
              </a:solidFill>
              <a:ln w="38100">
                <a:solidFill>
                  <a:srgbClr val="C546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806AAD6E-287B-07FA-AB3C-871B90417F1F}"/>
                  </a:ext>
                </a:extLst>
              </p:cNvPr>
              <p:cNvSpPr/>
              <p:nvPr/>
            </p:nvSpPr>
            <p:spPr>
              <a:xfrm>
                <a:off x="519421" y="3958668"/>
                <a:ext cx="822960" cy="822960"/>
              </a:xfrm>
              <a:prstGeom prst="roundRect">
                <a:avLst/>
              </a:prstGeom>
              <a:solidFill>
                <a:srgbClr val="E3512E"/>
              </a:solidFill>
              <a:ln w="38100">
                <a:solidFill>
                  <a:srgbClr val="E351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ECD6B7B4-5500-7D70-4C9A-8207BF341B0D}"/>
                  </a:ext>
                </a:extLst>
              </p:cNvPr>
              <p:cNvSpPr/>
              <p:nvPr/>
            </p:nvSpPr>
            <p:spPr>
              <a:xfrm>
                <a:off x="519421" y="4903548"/>
                <a:ext cx="822960" cy="822960"/>
              </a:xfrm>
              <a:prstGeom prst="roundRect">
                <a:avLst/>
              </a:prstGeom>
              <a:solidFill>
                <a:schemeClr val="bg2"/>
              </a:solidFill>
              <a:ln w="381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F83F79B7-FE12-6D48-E135-3D1946F44524}"/>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p:pic>
        <p:nvPicPr>
          <p:cNvPr id="7" name="Graphic 6" descr="List with solid fill">
            <a:extLst>
              <a:ext uri="{FF2B5EF4-FFF2-40B4-BE49-F238E27FC236}">
                <a16:creationId xmlns:a16="http://schemas.microsoft.com/office/drawing/2014/main" id="{9E1F07D1-6484-FC2E-9F92-03ADE9316E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442" y="3109990"/>
            <a:ext cx="630555" cy="630555"/>
          </a:xfrm>
          <a:prstGeom prst="rect">
            <a:avLst/>
          </a:prstGeom>
        </p:spPr>
      </p:pic>
      <p:pic>
        <p:nvPicPr>
          <p:cNvPr id="9" name="Graphic 8" descr="Puzzle with solid fill">
            <a:extLst>
              <a:ext uri="{FF2B5EF4-FFF2-40B4-BE49-F238E27FC236}">
                <a16:creationId xmlns:a16="http://schemas.microsoft.com/office/drawing/2014/main" id="{62C3366F-C17C-B1F7-F756-E07E316C94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9441" y="4999750"/>
            <a:ext cx="630555" cy="630555"/>
          </a:xfrm>
          <a:prstGeom prst="rect">
            <a:avLst/>
          </a:prstGeom>
        </p:spPr>
      </p:pic>
      <p:sp>
        <p:nvSpPr>
          <p:cNvPr id="10" name="Arrow: Right 9">
            <a:extLst>
              <a:ext uri="{FF2B5EF4-FFF2-40B4-BE49-F238E27FC236}">
                <a16:creationId xmlns:a16="http://schemas.microsoft.com/office/drawing/2014/main" id="{2E3293C5-0B6D-BEF2-1A46-CB5774831837}"/>
              </a:ext>
            </a:extLst>
          </p:cNvPr>
          <p:cNvSpPr/>
          <p:nvPr/>
        </p:nvSpPr>
        <p:spPr>
          <a:xfrm>
            <a:off x="629918" y="4092624"/>
            <a:ext cx="670562" cy="598706"/>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95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EBD0A8-1F5E-6D03-0CC0-04B29739E3F8}"/>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B57F117D-29A5-7922-A3F2-E10C493664EB}"/>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9F4AB7C9-251D-1162-14EB-0C4D2C36F67C}"/>
              </a:ext>
            </a:extLst>
          </p:cNvPr>
          <p:cNvSpPr>
            <a:spLocks noGrp="1"/>
          </p:cNvSpPr>
          <p:nvPr>
            <p:ph type="title"/>
          </p:nvPr>
        </p:nvSpPr>
        <p:spPr/>
        <p:txBody>
          <a:bodyPr/>
          <a:lstStyle/>
          <a:p>
            <a:r>
              <a:rPr lang="en-US"/>
              <a:t>Automated Flux Reader</a:t>
            </a:r>
          </a:p>
        </p:txBody>
      </p:sp>
      <p:graphicFrame>
        <p:nvGraphicFramePr>
          <p:cNvPr id="12" name="Diagram 11">
            <a:extLst>
              <a:ext uri="{FF2B5EF4-FFF2-40B4-BE49-F238E27FC236}">
                <a16:creationId xmlns:a16="http://schemas.microsoft.com/office/drawing/2014/main" id="{E396560A-A302-E21D-8647-1AB6A39A638C}"/>
              </a:ext>
            </a:extLst>
          </p:cNvPr>
          <p:cNvGraphicFramePr/>
          <p:nvPr/>
        </p:nvGraphicFramePr>
        <p:xfrm>
          <a:off x="6002595" y="1260443"/>
          <a:ext cx="4572000" cy="1463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79DCEC08-BE2C-0FBD-FF6F-057D0DD15A51}"/>
              </a:ext>
            </a:extLst>
          </p:cNvPr>
          <p:cNvGraphicFramePr/>
          <p:nvPr/>
        </p:nvGraphicFramePr>
        <p:xfrm>
          <a:off x="6002595" y="2540293"/>
          <a:ext cx="4572000" cy="1463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Diagram 13">
            <a:extLst>
              <a:ext uri="{FF2B5EF4-FFF2-40B4-BE49-F238E27FC236}">
                <a16:creationId xmlns:a16="http://schemas.microsoft.com/office/drawing/2014/main" id="{9315D030-389B-199C-6838-6C98836D6342}"/>
              </a:ext>
            </a:extLst>
          </p:cNvPr>
          <p:cNvGraphicFramePr/>
          <p:nvPr/>
        </p:nvGraphicFramePr>
        <p:xfrm>
          <a:off x="6002595" y="3820143"/>
          <a:ext cx="4572000" cy="146304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5" name="Diagram 14">
            <a:extLst>
              <a:ext uri="{FF2B5EF4-FFF2-40B4-BE49-F238E27FC236}">
                <a16:creationId xmlns:a16="http://schemas.microsoft.com/office/drawing/2014/main" id="{7BFCC42C-2AC5-BE50-D434-8C19A88B3EAD}"/>
              </a:ext>
            </a:extLst>
          </p:cNvPr>
          <p:cNvGraphicFramePr/>
          <p:nvPr/>
        </p:nvGraphicFramePr>
        <p:xfrm>
          <a:off x="6002595" y="5099993"/>
          <a:ext cx="4572000" cy="146304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7" name="Rectangle: Rounded Corners 16">
            <a:extLst>
              <a:ext uri="{FF2B5EF4-FFF2-40B4-BE49-F238E27FC236}">
                <a16:creationId xmlns:a16="http://schemas.microsoft.com/office/drawing/2014/main" id="{DDA26EC8-C1D0-6B48-1F5E-AF88A3278EEF}"/>
              </a:ext>
            </a:extLst>
          </p:cNvPr>
          <p:cNvSpPr/>
          <p:nvPr/>
        </p:nvSpPr>
        <p:spPr>
          <a:xfrm>
            <a:off x="9525374" y="276889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F7B19B-D744-4420-720B-204FAC2B8099}"/>
              </a:ext>
            </a:extLst>
          </p:cNvPr>
          <p:cNvPicPr>
            <a:picLocks noChangeAspect="1"/>
          </p:cNvPicPr>
          <p:nvPr/>
        </p:nvPicPr>
        <p:blipFill rotWithShape="1">
          <a:blip r:embed="rId22"/>
          <a:srcRect l="26998" t="36777" r="27165" b="9597"/>
          <a:stretch/>
        </p:blipFill>
        <p:spPr>
          <a:xfrm>
            <a:off x="9616815" y="2860333"/>
            <a:ext cx="822959" cy="822960"/>
          </a:xfrm>
          <a:prstGeom prst="rect">
            <a:avLst/>
          </a:prstGeom>
        </p:spPr>
      </p:pic>
      <p:sp>
        <p:nvSpPr>
          <p:cNvPr id="18" name="Rectangle: Rounded Corners 17">
            <a:extLst>
              <a:ext uri="{FF2B5EF4-FFF2-40B4-BE49-F238E27FC236}">
                <a16:creationId xmlns:a16="http://schemas.microsoft.com/office/drawing/2014/main" id="{D88C17B1-573C-0262-D996-FF1B76EB5873}"/>
              </a:ext>
            </a:extLst>
          </p:cNvPr>
          <p:cNvSpPr/>
          <p:nvPr/>
        </p:nvSpPr>
        <p:spPr>
          <a:xfrm>
            <a:off x="9525373" y="148904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DB22C42-870D-8C9E-46A5-FF4837176849}"/>
              </a:ext>
            </a:extLst>
          </p:cNvPr>
          <p:cNvSpPr/>
          <p:nvPr/>
        </p:nvSpPr>
        <p:spPr>
          <a:xfrm>
            <a:off x="9525373" y="404874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5BB4D40-52C1-9D4D-F102-74F07FD06E0F}"/>
              </a:ext>
            </a:extLst>
          </p:cNvPr>
          <p:cNvSpPr/>
          <p:nvPr/>
        </p:nvSpPr>
        <p:spPr>
          <a:xfrm>
            <a:off x="9525373" y="532859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mage preview">
            <a:extLst>
              <a:ext uri="{FF2B5EF4-FFF2-40B4-BE49-F238E27FC236}">
                <a16:creationId xmlns:a16="http://schemas.microsoft.com/office/drawing/2014/main" id="{0881222B-65D6-308E-E09A-D2D5E061D282}"/>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9210" t="37041" r="29520" b="43915"/>
          <a:stretch/>
        </p:blipFill>
        <p:spPr bwMode="auto">
          <a:xfrm>
            <a:off x="9616813" y="5420562"/>
            <a:ext cx="822960" cy="8219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B277A7E-53A9-22C2-5905-F84E192CAD4F}"/>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9521" t="34112" r="29210" b="46845"/>
          <a:stretch/>
        </p:blipFill>
        <p:spPr bwMode="auto">
          <a:xfrm>
            <a:off x="9616283" y="1580483"/>
            <a:ext cx="82402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FE3BCD0-C01E-7C53-437B-EA2D0BF7EBC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616813" y="4140183"/>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05A7D5-EE26-C06C-6AF1-127035FF38C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p:sp>
        <p:nvSpPr>
          <p:cNvPr id="7" name="TextBox 6">
            <a:extLst>
              <a:ext uri="{FF2B5EF4-FFF2-40B4-BE49-F238E27FC236}">
                <a16:creationId xmlns:a16="http://schemas.microsoft.com/office/drawing/2014/main" id="{F0859362-D168-CEC7-B11D-3AB79B65F4B2}"/>
              </a:ext>
            </a:extLst>
          </p:cNvPr>
          <p:cNvSpPr txBox="1"/>
          <p:nvPr/>
        </p:nvSpPr>
        <p:spPr>
          <a:xfrm>
            <a:off x="6096000" y="2101146"/>
            <a:ext cx="1986116" cy="338554"/>
          </a:xfrm>
          <a:prstGeom prst="rect">
            <a:avLst/>
          </a:prstGeom>
          <a:noFill/>
        </p:spPr>
        <p:txBody>
          <a:bodyPr wrap="square" rtlCol="0">
            <a:spAutoFit/>
          </a:bodyPr>
          <a:lstStyle/>
          <a:p>
            <a:r>
              <a:rPr lang="en-US" sz="1600"/>
              <a:t>aatallah@fsu.edu</a:t>
            </a:r>
          </a:p>
        </p:txBody>
      </p:sp>
      <p:sp>
        <p:nvSpPr>
          <p:cNvPr id="8" name="TextBox 7">
            <a:extLst>
              <a:ext uri="{FF2B5EF4-FFF2-40B4-BE49-F238E27FC236}">
                <a16:creationId xmlns:a16="http://schemas.microsoft.com/office/drawing/2014/main" id="{368DC4A6-F3A8-494D-CCEA-DB9445D430AC}"/>
              </a:ext>
            </a:extLst>
          </p:cNvPr>
          <p:cNvSpPr txBox="1"/>
          <p:nvPr/>
        </p:nvSpPr>
        <p:spPr>
          <a:xfrm>
            <a:off x="6096000" y="3386945"/>
            <a:ext cx="1986116" cy="338554"/>
          </a:xfrm>
          <a:prstGeom prst="rect">
            <a:avLst/>
          </a:prstGeom>
          <a:noFill/>
        </p:spPr>
        <p:txBody>
          <a:bodyPr wrap="square" rtlCol="0">
            <a:spAutoFit/>
          </a:bodyPr>
          <a:lstStyle/>
          <a:p>
            <a:r>
              <a:rPr lang="en-US" sz="1600"/>
              <a:t>sph19@fsu.edu</a:t>
            </a:r>
          </a:p>
        </p:txBody>
      </p:sp>
      <p:sp>
        <p:nvSpPr>
          <p:cNvPr id="9" name="TextBox 8">
            <a:extLst>
              <a:ext uri="{FF2B5EF4-FFF2-40B4-BE49-F238E27FC236}">
                <a16:creationId xmlns:a16="http://schemas.microsoft.com/office/drawing/2014/main" id="{26C91E31-F440-016D-544B-835E413B9421}"/>
              </a:ext>
            </a:extLst>
          </p:cNvPr>
          <p:cNvSpPr txBox="1"/>
          <p:nvPr/>
        </p:nvSpPr>
        <p:spPr>
          <a:xfrm>
            <a:off x="6096000" y="4659515"/>
            <a:ext cx="1986116" cy="338554"/>
          </a:xfrm>
          <a:prstGeom prst="rect">
            <a:avLst/>
          </a:prstGeom>
          <a:noFill/>
        </p:spPr>
        <p:txBody>
          <a:bodyPr wrap="square" rtlCol="0">
            <a:spAutoFit/>
          </a:bodyPr>
          <a:lstStyle/>
          <a:p>
            <a:r>
              <a:rPr lang="en-US" sz="1600"/>
              <a:t>jth18b@fsu.edu</a:t>
            </a:r>
          </a:p>
        </p:txBody>
      </p:sp>
      <p:sp>
        <p:nvSpPr>
          <p:cNvPr id="10" name="TextBox 9">
            <a:extLst>
              <a:ext uri="{FF2B5EF4-FFF2-40B4-BE49-F238E27FC236}">
                <a16:creationId xmlns:a16="http://schemas.microsoft.com/office/drawing/2014/main" id="{14EECCA3-1449-2A09-5CC3-D6700D913EA3}"/>
              </a:ext>
            </a:extLst>
          </p:cNvPr>
          <p:cNvSpPr txBox="1"/>
          <p:nvPr/>
        </p:nvSpPr>
        <p:spPr>
          <a:xfrm>
            <a:off x="6096000" y="5937760"/>
            <a:ext cx="1986116" cy="338554"/>
          </a:xfrm>
          <a:prstGeom prst="rect">
            <a:avLst/>
          </a:prstGeom>
          <a:noFill/>
        </p:spPr>
        <p:txBody>
          <a:bodyPr wrap="square" rtlCol="0">
            <a:spAutoFit/>
          </a:bodyPr>
          <a:lstStyle/>
          <a:p>
            <a:r>
              <a:rPr lang="en-US" sz="1600"/>
              <a:t>llouis@fsu.edu</a:t>
            </a:r>
          </a:p>
        </p:txBody>
      </p:sp>
      <mc:AlternateContent xmlns:mc="http://schemas.openxmlformats.org/markup-compatibility/2006">
        <mc:Choice xmlns:am3d="http://schemas.microsoft.com/office/drawing/2017/model3d" Requires="am3d">
          <p:graphicFrame>
            <p:nvGraphicFramePr>
              <p:cNvPr id="16" name="3D Model 15">
                <a:extLst>
                  <a:ext uri="{FF2B5EF4-FFF2-40B4-BE49-F238E27FC236}">
                    <a16:creationId xmlns:a16="http://schemas.microsoft.com/office/drawing/2014/main" id="{A513F9A2-4AD5-D3A9-5299-911B27508CB4}"/>
                  </a:ext>
                </a:extLst>
              </p:cNvPr>
              <p:cNvGraphicFramePr>
                <a:graphicFrameLocks noChangeAspect="1"/>
              </p:cNvGraphicFramePr>
              <p:nvPr>
                <p:extLst>
                  <p:ext uri="{D42A27DB-BD31-4B8C-83A1-F6EECF244321}">
                    <p14:modId xmlns:p14="http://schemas.microsoft.com/office/powerpoint/2010/main" val="1160720483"/>
                  </p:ext>
                </p:extLst>
              </p:nvPr>
            </p:nvGraphicFramePr>
            <p:xfrm>
              <a:off x="205734" y="2712797"/>
              <a:ext cx="5486400" cy="1645920"/>
            </p:xfrm>
            <a:graphic>
              <a:graphicData uri="http://schemas.microsoft.com/office/drawing/2017/model3d">
                <am3d:model3d r:embed="rId26">
                  <am3d:spPr>
                    <a:xfrm>
                      <a:off x="0" y="0"/>
                      <a:ext cx="5486400" cy="1645920"/>
                    </a:xfrm>
                    <a:prstGeom prst="rect">
                      <a:avLst/>
                    </a:prstGeom>
                  </am3d:spPr>
                  <am3d:camera>
                    <am3d:pos x="0" y="0" z="48801990"/>
                    <am3d:up dx="0" dy="36000000" dz="0"/>
                    <am3d:lookAt x="0" y="0" z="0"/>
                    <am3d:perspective fov="2700000"/>
                  </am3d:camera>
                  <am3d:trans>
                    <am3d:meterPerModelUnit n="801796" d="1000000"/>
                    <am3d:preTrans dx="-17422707" dy="4398973" dz="2330518"/>
                    <am3d:scale>
                      <am3d:sx n="1000000" d="1000000"/>
                      <am3d:sy n="1000000" d="1000000"/>
                      <am3d:sz n="1000000" d="1000000"/>
                    </am3d:scale>
                    <am3d:rot ax="-7682556" ay="-186634" az="10561979"/>
                    <am3d:postTrans dx="0" dy="0" dz="0"/>
                  </am3d:trans>
                  <am3d:raster rName="Office3DRenderer" rVer="16.0.8326">
                    <am3d:blip r:embed="rId27"/>
                  </am3d:raster>
                  <am3d:objViewport viewportSz="56616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a:extLst>
                  <a:ext uri="{FF2B5EF4-FFF2-40B4-BE49-F238E27FC236}">
                    <a16:creationId xmlns:a16="http://schemas.microsoft.com/office/drawing/2014/main" id="{A513F9A2-4AD5-D3A9-5299-911B27508CB4}"/>
                  </a:ext>
                </a:extLst>
              </p:cNvPr>
              <p:cNvPicPr>
                <a:picLocks noGrp="1" noRot="1" noChangeAspect="1" noMove="1" noResize="1" noEditPoints="1" noAdjustHandles="1" noChangeArrowheads="1" noChangeShapeType="1" noCrop="1"/>
              </p:cNvPicPr>
              <p:nvPr/>
            </p:nvPicPr>
            <p:blipFill>
              <a:blip r:embed="rId27"/>
              <a:stretch>
                <a:fillRect/>
              </a:stretch>
            </p:blipFill>
            <p:spPr>
              <a:xfrm>
                <a:off x="205734" y="2712797"/>
                <a:ext cx="5486400" cy="1645920"/>
              </a:xfrm>
              <a:prstGeom prst="rect">
                <a:avLst/>
              </a:prstGeom>
            </p:spPr>
          </p:pic>
        </mc:Fallback>
      </mc:AlternateContent>
      <p:pic>
        <p:nvPicPr>
          <p:cNvPr id="6" name="Picture 5" descr="A red and black logo&#10;&#10;Description automatically generated">
            <a:extLst>
              <a:ext uri="{FF2B5EF4-FFF2-40B4-BE49-F238E27FC236}">
                <a16:creationId xmlns:a16="http://schemas.microsoft.com/office/drawing/2014/main" id="{4606E86D-6BD3-7403-9563-50B50B1C9A56}"/>
              </a:ext>
            </a:extLst>
          </p:cNvPr>
          <p:cNvPicPr>
            <a:picLocks noChangeAspect="1"/>
          </p:cNvPicPr>
          <p:nvPr/>
        </p:nvPicPr>
        <p:blipFill>
          <a:blip r:embed="rId28"/>
          <a:stretch>
            <a:fillRect/>
          </a:stretch>
        </p:blipFill>
        <p:spPr>
          <a:xfrm>
            <a:off x="1451929" y="1612554"/>
            <a:ext cx="2994010" cy="1232689"/>
          </a:xfrm>
          <a:prstGeom prst="rect">
            <a:avLst/>
          </a:prstGeom>
        </p:spPr>
      </p:pic>
      <p:pic>
        <p:nvPicPr>
          <p:cNvPr id="1026" name="Picture 2" descr="Image preview">
            <a:extLst>
              <a:ext uri="{FF2B5EF4-FFF2-40B4-BE49-F238E27FC236}">
                <a16:creationId xmlns:a16="http://schemas.microsoft.com/office/drawing/2014/main" id="{04ED3DE5-F4AB-D6F9-903F-90EF55B197F4}"/>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1" b="2510"/>
          <a:stretch/>
        </p:blipFill>
        <p:spPr bwMode="auto">
          <a:xfrm>
            <a:off x="205734" y="4588137"/>
            <a:ext cx="5486400" cy="139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86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erson taking a selfie&#10;&#10;Description automatically generated">
            <a:extLst>
              <a:ext uri="{FF2B5EF4-FFF2-40B4-BE49-F238E27FC236}">
                <a16:creationId xmlns:a16="http://schemas.microsoft.com/office/drawing/2014/main" id="{F8ACF5DE-7B3E-A1B9-9DDD-8320A255B7CF}"/>
              </a:ext>
            </a:extLst>
          </p:cNvPr>
          <p:cNvPicPr>
            <a:picLocks noGrp="1" noChangeAspect="1"/>
          </p:cNvPicPr>
          <p:nvPr>
            <p:ph sz="half" idx="2"/>
          </p:nvPr>
        </p:nvPicPr>
        <p:blipFill>
          <a:blip r:embed="rId2"/>
          <a:stretch>
            <a:fillRect/>
          </a:stretch>
        </p:blipFill>
        <p:spPr>
          <a:xfrm>
            <a:off x="1833561" y="2908868"/>
            <a:ext cx="2194560" cy="2194560"/>
          </a:xfrm>
        </p:spPr>
      </p:pic>
      <p:pic>
        <p:nvPicPr>
          <p:cNvPr id="13" name="Content Placeholder 12" descr="A person in a suit and tie&#10;&#10;Description automatically generated">
            <a:extLst>
              <a:ext uri="{FF2B5EF4-FFF2-40B4-BE49-F238E27FC236}">
                <a16:creationId xmlns:a16="http://schemas.microsoft.com/office/drawing/2014/main" id="{626B578B-FC2A-D66A-19FE-E5C86D50DD43}"/>
              </a:ext>
            </a:extLst>
          </p:cNvPr>
          <p:cNvPicPr>
            <a:picLocks noGrp="1" noChangeAspect="1"/>
          </p:cNvPicPr>
          <p:nvPr>
            <p:ph sz="quarter" idx="4"/>
          </p:nvPr>
        </p:nvPicPr>
        <p:blipFill>
          <a:blip r:embed="rId3"/>
          <a:stretch>
            <a:fillRect/>
          </a:stretch>
        </p:blipFill>
        <p:spPr>
          <a:xfrm>
            <a:off x="6710361" y="2908868"/>
            <a:ext cx="2194560" cy="2194560"/>
          </a:xfrm>
        </p:spPr>
      </p:pic>
      <p:sp>
        <p:nvSpPr>
          <p:cNvPr id="6" name="Footer Placeholder 5">
            <a:extLst>
              <a:ext uri="{FF2B5EF4-FFF2-40B4-BE49-F238E27FC236}">
                <a16:creationId xmlns:a16="http://schemas.microsoft.com/office/drawing/2014/main" id="{1BC9B779-A479-5556-AFF6-E03125B209C8}"/>
              </a:ext>
            </a:extLst>
          </p:cNvPr>
          <p:cNvSpPr>
            <a:spLocks noGrp="1"/>
          </p:cNvSpPr>
          <p:nvPr>
            <p:ph type="ftr" sz="quarter" idx="11"/>
          </p:nvPr>
        </p:nvSpPr>
        <p:spPr/>
        <p:txBody>
          <a:bodyPr/>
          <a:lstStyle/>
          <a:p>
            <a:r>
              <a:rPr lang="en-US"/>
              <a:t>Team 513</a:t>
            </a:r>
          </a:p>
        </p:txBody>
      </p:sp>
      <p:sp>
        <p:nvSpPr>
          <p:cNvPr id="7" name="Slide Number Placeholder 6">
            <a:extLst>
              <a:ext uri="{FF2B5EF4-FFF2-40B4-BE49-F238E27FC236}">
                <a16:creationId xmlns:a16="http://schemas.microsoft.com/office/drawing/2014/main" id="{46592C46-3308-0B65-788F-7FCE564E9383}"/>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8" name="Title 7">
            <a:extLst>
              <a:ext uri="{FF2B5EF4-FFF2-40B4-BE49-F238E27FC236}">
                <a16:creationId xmlns:a16="http://schemas.microsoft.com/office/drawing/2014/main" id="{BDA7480A-7E29-9CCE-0EC0-3F02DD5C6166}"/>
              </a:ext>
            </a:extLst>
          </p:cNvPr>
          <p:cNvSpPr>
            <a:spLocks noGrp="1"/>
          </p:cNvSpPr>
          <p:nvPr>
            <p:ph type="title"/>
          </p:nvPr>
        </p:nvSpPr>
        <p:spPr/>
        <p:txBody>
          <a:bodyPr/>
          <a:lstStyle/>
          <a:p>
            <a:r>
              <a:rPr lang="en-US"/>
              <a:t>Sponsor and Advisor</a:t>
            </a:r>
          </a:p>
        </p:txBody>
      </p:sp>
      <p:pic>
        <p:nvPicPr>
          <p:cNvPr id="9" name="Picture 8" descr="A red and black logo&#10;&#10;Description automatically generated">
            <a:extLst>
              <a:ext uri="{FF2B5EF4-FFF2-40B4-BE49-F238E27FC236}">
                <a16:creationId xmlns:a16="http://schemas.microsoft.com/office/drawing/2014/main" id="{CB1D5623-8FB5-FE1F-5BA6-C9F16E3D7C07}"/>
              </a:ext>
            </a:extLst>
          </p:cNvPr>
          <p:cNvPicPr>
            <a:picLocks noChangeAspect="1"/>
          </p:cNvPicPr>
          <p:nvPr/>
        </p:nvPicPr>
        <p:blipFill>
          <a:blip r:embed="rId4"/>
          <a:stretch>
            <a:fillRect/>
          </a:stretch>
        </p:blipFill>
        <p:spPr>
          <a:xfrm>
            <a:off x="3660672" y="1462673"/>
            <a:ext cx="3331404" cy="1371600"/>
          </a:xfrm>
          <a:prstGeom prst="rect">
            <a:avLst/>
          </a:prstGeom>
        </p:spPr>
      </p:pic>
      <p:grpSp>
        <p:nvGrpSpPr>
          <p:cNvPr id="18" name="Group 17">
            <a:extLst>
              <a:ext uri="{FF2B5EF4-FFF2-40B4-BE49-F238E27FC236}">
                <a16:creationId xmlns:a16="http://schemas.microsoft.com/office/drawing/2014/main" id="{C7CF6785-E90A-FF7A-E5FF-F5511CAB4663}"/>
              </a:ext>
            </a:extLst>
          </p:cNvPr>
          <p:cNvGrpSpPr/>
          <p:nvPr/>
        </p:nvGrpSpPr>
        <p:grpSpPr>
          <a:xfrm>
            <a:off x="1559241" y="5212080"/>
            <a:ext cx="2743200" cy="1188720"/>
            <a:chOff x="2727706" y="4465232"/>
            <a:chExt cx="2743200" cy="1188720"/>
          </a:xfrm>
          <a:solidFill>
            <a:schemeClr val="tx2"/>
          </a:solidFill>
        </p:grpSpPr>
        <p:sp>
          <p:nvSpPr>
            <p:cNvPr id="2" name="Flowchart: Alternate Process 1">
              <a:extLst>
                <a:ext uri="{FF2B5EF4-FFF2-40B4-BE49-F238E27FC236}">
                  <a16:creationId xmlns:a16="http://schemas.microsoft.com/office/drawing/2014/main" id="{6CFC05D0-4E97-75B3-728E-80F77591FB89}"/>
                </a:ext>
              </a:extLst>
            </p:cNvPr>
            <p:cNvSpPr/>
            <p:nvPr/>
          </p:nvSpPr>
          <p:spPr>
            <a:xfrm>
              <a:off x="2727706" y="4465232"/>
              <a:ext cx="2743200" cy="1188720"/>
            </a:xfrm>
            <a:prstGeom prst="flowChartAlternateProcess">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CB1470F-75F7-057B-C6CA-77863393F8D6}"/>
                </a:ext>
              </a:extLst>
            </p:cNvPr>
            <p:cNvSpPr txBox="1"/>
            <p:nvPr/>
          </p:nvSpPr>
          <p:spPr>
            <a:xfrm>
              <a:off x="2863994" y="4465232"/>
              <a:ext cx="2470624" cy="1188720"/>
            </a:xfrm>
            <a:prstGeom prst="rect">
              <a:avLst/>
            </a:prstGeom>
            <a:noFill/>
            <a:ln>
              <a:noFill/>
            </a:ln>
          </p:spPr>
          <p:txBody>
            <a:bodyPr wrap="square" rtlCol="0">
              <a:spAutoFit/>
            </a:bodyPr>
            <a:lstStyle/>
            <a:p>
              <a:r>
                <a:rPr lang="en-US" u="sng">
                  <a:solidFill>
                    <a:schemeClr val="bg1"/>
                  </a:solidFill>
                </a:rPr>
                <a:t>Engineering Mentor</a:t>
              </a:r>
            </a:p>
            <a:p>
              <a:r>
                <a:rPr lang="en-US">
                  <a:solidFill>
                    <a:schemeClr val="bg1"/>
                  </a:solidFill>
                </a:rPr>
                <a:t>William Bilbow</a:t>
              </a:r>
            </a:p>
            <a:p>
              <a:r>
                <a:rPr lang="en-US" i="1">
                  <a:solidFill>
                    <a:schemeClr val="bg1"/>
                  </a:solidFill>
                </a:rPr>
                <a:t>Director of Technology &amp; Project Manager</a:t>
              </a:r>
            </a:p>
          </p:txBody>
        </p:sp>
      </p:grpSp>
      <p:grpSp>
        <p:nvGrpSpPr>
          <p:cNvPr id="19" name="Group 18">
            <a:extLst>
              <a:ext uri="{FF2B5EF4-FFF2-40B4-BE49-F238E27FC236}">
                <a16:creationId xmlns:a16="http://schemas.microsoft.com/office/drawing/2014/main" id="{9DEF52D7-18B3-508B-6399-C437D36C1F98}"/>
              </a:ext>
            </a:extLst>
          </p:cNvPr>
          <p:cNvGrpSpPr/>
          <p:nvPr/>
        </p:nvGrpSpPr>
        <p:grpSpPr>
          <a:xfrm>
            <a:off x="6458100" y="5212080"/>
            <a:ext cx="2699082" cy="1188720"/>
            <a:chOff x="7157307" y="5103494"/>
            <a:chExt cx="2699082" cy="1188720"/>
          </a:xfrm>
          <a:solidFill>
            <a:schemeClr val="tx2"/>
          </a:solidFill>
        </p:grpSpPr>
        <p:sp>
          <p:nvSpPr>
            <p:cNvPr id="12" name="Flowchart: Alternate Process 11">
              <a:extLst>
                <a:ext uri="{FF2B5EF4-FFF2-40B4-BE49-F238E27FC236}">
                  <a16:creationId xmlns:a16="http://schemas.microsoft.com/office/drawing/2014/main" id="{83D52B1D-1FE2-DBA8-2862-07A05F9068EC}"/>
                </a:ext>
              </a:extLst>
            </p:cNvPr>
            <p:cNvSpPr/>
            <p:nvPr/>
          </p:nvSpPr>
          <p:spPr>
            <a:xfrm>
              <a:off x="7157307" y="5103494"/>
              <a:ext cx="2699082" cy="1188720"/>
            </a:xfrm>
            <a:prstGeom prst="flowChartAlternateProcess">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BA0242F-D7CA-6B18-061B-F8F669C2FCF1}"/>
                </a:ext>
              </a:extLst>
            </p:cNvPr>
            <p:cNvSpPr txBox="1"/>
            <p:nvPr/>
          </p:nvSpPr>
          <p:spPr>
            <a:xfrm>
              <a:off x="7272408" y="5103494"/>
              <a:ext cx="2468880" cy="1188720"/>
            </a:xfrm>
            <a:prstGeom prst="rect">
              <a:avLst/>
            </a:prstGeom>
            <a:noFill/>
            <a:ln>
              <a:noFill/>
            </a:ln>
          </p:spPr>
          <p:txBody>
            <a:bodyPr wrap="square" rtlCol="0">
              <a:spAutoFit/>
            </a:bodyPr>
            <a:lstStyle/>
            <a:p>
              <a:r>
                <a:rPr lang="en-US" u="sng">
                  <a:solidFill>
                    <a:schemeClr val="bg1"/>
                  </a:solidFill>
                </a:rPr>
                <a:t>Engineering Mentor</a:t>
              </a:r>
            </a:p>
            <a:p>
              <a:r>
                <a:rPr lang="en-US">
                  <a:solidFill>
                    <a:schemeClr val="bg1"/>
                  </a:solidFill>
                </a:rPr>
                <a:t>Cole Gray</a:t>
              </a:r>
            </a:p>
            <a:p>
              <a:r>
                <a:rPr lang="en-US" i="1">
                  <a:solidFill>
                    <a:schemeClr val="bg1"/>
                  </a:solidFill>
                </a:rPr>
                <a:t>Mechanical Design Engineer</a:t>
              </a:r>
            </a:p>
          </p:txBody>
        </p:sp>
      </p:grpSp>
      <p:sp>
        <p:nvSpPr>
          <p:cNvPr id="3" name="TextBox 2">
            <a:extLst>
              <a:ext uri="{FF2B5EF4-FFF2-40B4-BE49-F238E27FC236}">
                <a16:creationId xmlns:a16="http://schemas.microsoft.com/office/drawing/2014/main" id="{A7C1C339-4425-6CF3-A7DA-43273887AF22}"/>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102037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31</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32</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33</a:t>
            </a:fld>
            <a:endParaRPr lang="en-US"/>
          </a:p>
        </p:txBody>
      </p:sp>
    </p:spTree>
    <p:extLst>
      <p:ext uri="{BB962C8B-B14F-4D97-AF65-F5344CB8AC3E}">
        <p14:creationId xmlns:p14="http://schemas.microsoft.com/office/powerpoint/2010/main" val="27416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34</a:t>
            </a:fld>
            <a:endParaRPr lang="en-US"/>
          </a:p>
        </p:txBody>
      </p:sp>
    </p:spTree>
    <p:extLst>
      <p:ext uri="{BB962C8B-B14F-4D97-AF65-F5344CB8AC3E}">
        <p14:creationId xmlns:p14="http://schemas.microsoft.com/office/powerpoint/2010/main" val="2041651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35</a:t>
            </a:fld>
            <a:endParaRPr lang="en-US"/>
          </a:p>
        </p:txBody>
      </p:sp>
    </p:spTree>
    <p:extLst>
      <p:ext uri="{BB962C8B-B14F-4D97-AF65-F5344CB8AC3E}">
        <p14:creationId xmlns:p14="http://schemas.microsoft.com/office/powerpoint/2010/main" val="2344322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36</a:t>
            </a:fld>
            <a:endParaRPr lang="en-US"/>
          </a:p>
        </p:txBody>
      </p:sp>
    </p:spTree>
    <p:extLst>
      <p:ext uri="{BB962C8B-B14F-4D97-AF65-F5344CB8AC3E}">
        <p14:creationId xmlns:p14="http://schemas.microsoft.com/office/powerpoint/2010/main" val="4291870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37</a:t>
            </a:fld>
            <a:endParaRPr lang="en-US"/>
          </a:p>
        </p:txBody>
      </p:sp>
    </p:spTree>
    <p:extLst>
      <p:ext uri="{BB962C8B-B14F-4D97-AF65-F5344CB8AC3E}">
        <p14:creationId xmlns:p14="http://schemas.microsoft.com/office/powerpoint/2010/main" val="859581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38</a:t>
            </a:fld>
            <a:endParaRPr lang="en-US"/>
          </a:p>
        </p:txBody>
      </p:sp>
    </p:spTree>
    <p:extLst>
      <p:ext uri="{BB962C8B-B14F-4D97-AF65-F5344CB8AC3E}">
        <p14:creationId xmlns:p14="http://schemas.microsoft.com/office/powerpoint/2010/main" val="1264871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39</a:t>
            </a:fld>
            <a:endParaRPr lang="en-US"/>
          </a:p>
        </p:txBody>
      </p:sp>
    </p:spTree>
    <p:extLst>
      <p:ext uri="{BB962C8B-B14F-4D97-AF65-F5344CB8AC3E}">
        <p14:creationId xmlns:p14="http://schemas.microsoft.com/office/powerpoint/2010/main" val="1612267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108511-2F89-DBD3-9A58-C997D9AF16A5}"/>
              </a:ext>
            </a:extLst>
          </p:cNvPr>
          <p:cNvSpPr/>
          <p:nvPr/>
        </p:nvSpPr>
        <p:spPr>
          <a:xfrm>
            <a:off x="533400" y="2142489"/>
            <a:ext cx="9601200" cy="2380376"/>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DCDCDC"/>
                </a:solidFill>
              </a:ln>
              <a:solidFill>
                <a:srgbClr val="DCDCDC"/>
              </a:solidFill>
            </a:endParaRPr>
          </a:p>
        </p:txBody>
      </p:sp>
      <p:sp>
        <p:nvSpPr>
          <p:cNvPr id="6" name="Content Placeholder 5">
            <a:extLst>
              <a:ext uri="{FF2B5EF4-FFF2-40B4-BE49-F238E27FC236}">
                <a16:creationId xmlns:a16="http://schemas.microsoft.com/office/drawing/2014/main" id="{4D59C121-34E4-548F-8B0A-F6AF1FE40715}"/>
              </a:ext>
            </a:extLst>
          </p:cNvPr>
          <p:cNvSpPr>
            <a:spLocks noGrp="1"/>
          </p:cNvSpPr>
          <p:nvPr>
            <p:ph idx="1"/>
          </p:nvPr>
        </p:nvSpPr>
        <p:spPr>
          <a:xfrm>
            <a:off x="1034947" y="2419931"/>
            <a:ext cx="8598106" cy="1825493"/>
          </a:xfrm>
        </p:spPr>
        <p:txBody>
          <a:bodyPr/>
          <a:lstStyle/>
          <a:p>
            <a:pPr marL="0" indent="0">
              <a:buNone/>
            </a:pPr>
            <a:r>
              <a:rPr lang="en-US" b="1">
                <a:solidFill>
                  <a:schemeClr val="tx2"/>
                </a:solidFill>
              </a:rPr>
              <a:t>The objective of this project is to design a device that will be capable of fully measuring and recording the magnetic flux of compressor shafts in an automated way that allows for accurate measurements, repeatability, and less overall firsthand work for the operator.</a:t>
            </a:r>
          </a:p>
        </p:txBody>
      </p:sp>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4</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Objective</a:t>
            </a:r>
          </a:p>
        </p:txBody>
      </p:sp>
      <p:sp>
        <p:nvSpPr>
          <p:cNvPr id="4" name="TextBox 3">
            <a:extLst>
              <a:ext uri="{FF2B5EF4-FFF2-40B4-BE49-F238E27FC236}">
                <a16:creationId xmlns:a16="http://schemas.microsoft.com/office/drawing/2014/main" id="{E8CA9E7B-70F8-9F7A-D4BA-F72A85F6E3B4}"/>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280341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40</a:t>
            </a:fld>
            <a:endParaRPr lang="en-US"/>
          </a:p>
        </p:txBody>
      </p:sp>
    </p:spTree>
    <p:extLst>
      <p:ext uri="{BB962C8B-B14F-4D97-AF65-F5344CB8AC3E}">
        <p14:creationId xmlns:p14="http://schemas.microsoft.com/office/powerpoint/2010/main" val="3807744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EF3666-4E82-2BDE-2AD5-CBA0679DC45C}"/>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438F9F99-AF0D-2D63-E0A1-A62F2E573738}"/>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365BD096-E93E-592C-A803-6C3C446ECAAE}"/>
              </a:ext>
            </a:extLst>
          </p:cNvPr>
          <p:cNvSpPr>
            <a:spLocks noGrp="1"/>
          </p:cNvSpPr>
          <p:nvPr>
            <p:ph type="title"/>
          </p:nvPr>
        </p:nvSpPr>
        <p:spPr/>
        <p:txBody>
          <a:bodyPr/>
          <a:lstStyle/>
          <a:p>
            <a:r>
              <a:rPr lang="en-US"/>
              <a:t>Background</a:t>
            </a:r>
          </a:p>
        </p:txBody>
      </p:sp>
      <p:pic>
        <p:nvPicPr>
          <p:cNvPr id="6" name="Content Placeholder 9" descr="A close-up of a machine&#10;&#10;Description automatically generated">
            <a:extLst>
              <a:ext uri="{FF2B5EF4-FFF2-40B4-BE49-F238E27FC236}">
                <a16:creationId xmlns:a16="http://schemas.microsoft.com/office/drawing/2014/main" id="{95318334-9DF3-AC50-3155-2BB7B9E40231}"/>
              </a:ext>
            </a:extLst>
          </p:cNvPr>
          <p:cNvPicPr>
            <a:picLocks noChangeAspect="1"/>
          </p:cNvPicPr>
          <p:nvPr/>
        </p:nvPicPr>
        <p:blipFill>
          <a:blip r:embed="rId2"/>
          <a:stretch>
            <a:fillRect/>
          </a:stretch>
        </p:blipFill>
        <p:spPr>
          <a:xfrm>
            <a:off x="85402" y="3746368"/>
            <a:ext cx="3200400" cy="2052360"/>
          </a:xfrm>
          <a:prstGeom prst="rect">
            <a:avLst/>
          </a:prstGeom>
        </p:spPr>
      </p:pic>
      <p:pic>
        <p:nvPicPr>
          <p:cNvPr id="7" name="Picture 6" descr="A red and grey cylindrical object&#10;&#10;Description automatically generated">
            <a:extLst>
              <a:ext uri="{FF2B5EF4-FFF2-40B4-BE49-F238E27FC236}">
                <a16:creationId xmlns:a16="http://schemas.microsoft.com/office/drawing/2014/main" id="{B3843B66-7B04-DDCA-6FC8-6D225205C027}"/>
              </a:ext>
            </a:extLst>
          </p:cNvPr>
          <p:cNvPicPr>
            <a:picLocks noChangeAspect="1"/>
          </p:cNvPicPr>
          <p:nvPr/>
        </p:nvPicPr>
        <p:blipFill>
          <a:blip r:embed="rId3"/>
          <a:stretch>
            <a:fillRect/>
          </a:stretch>
        </p:blipFill>
        <p:spPr>
          <a:xfrm>
            <a:off x="3281201" y="3928827"/>
            <a:ext cx="3657600" cy="1687443"/>
          </a:xfrm>
          <a:prstGeom prst="rect">
            <a:avLst/>
          </a:prstGeom>
        </p:spPr>
      </p:pic>
      <p:pic>
        <p:nvPicPr>
          <p:cNvPr id="9" name="Content Placeholder 5" descr="Image">
            <a:extLst>
              <a:ext uri="{FF2B5EF4-FFF2-40B4-BE49-F238E27FC236}">
                <a16:creationId xmlns:a16="http://schemas.microsoft.com/office/drawing/2014/main" id="{2B983A34-20F6-1D7F-B5CC-5252F4370BC3}"/>
              </a:ext>
            </a:extLst>
          </p:cNvPr>
          <p:cNvPicPr>
            <a:picLocks noChangeAspect="1"/>
          </p:cNvPicPr>
          <p:nvPr/>
        </p:nvPicPr>
        <p:blipFill rotWithShape="1">
          <a:blip r:embed="rId4"/>
          <a:srcRect l="17771" t="4429" r="9276" b="36500"/>
          <a:stretch/>
        </p:blipFill>
        <p:spPr>
          <a:xfrm>
            <a:off x="6934200" y="3800767"/>
            <a:ext cx="3200400" cy="1943562"/>
          </a:xfrm>
          <a:prstGeom prst="rect">
            <a:avLst/>
          </a:prstGeom>
          <a:ln>
            <a:noFill/>
          </a:ln>
          <a:effectLst/>
        </p:spPr>
      </p:pic>
      <p:sp>
        <p:nvSpPr>
          <p:cNvPr id="2" name="TextBox 1">
            <a:extLst>
              <a:ext uri="{FF2B5EF4-FFF2-40B4-BE49-F238E27FC236}">
                <a16:creationId xmlns:a16="http://schemas.microsoft.com/office/drawing/2014/main" id="{81854B1D-D956-5678-0A28-2E455A95CFE2}"/>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cxnSp>
        <p:nvCxnSpPr>
          <p:cNvPr id="14" name="Straight Connector 13">
            <a:extLst>
              <a:ext uri="{FF2B5EF4-FFF2-40B4-BE49-F238E27FC236}">
                <a16:creationId xmlns:a16="http://schemas.microsoft.com/office/drawing/2014/main" id="{25FB2761-14E2-249E-DBEF-EE24019F920C}"/>
              </a:ext>
            </a:extLst>
          </p:cNvPr>
          <p:cNvCxnSpPr>
            <a:cxnSpLocks/>
          </p:cNvCxnSpPr>
          <p:nvPr/>
        </p:nvCxnSpPr>
        <p:spPr>
          <a:xfrm>
            <a:off x="6934200" y="5818139"/>
            <a:ext cx="3200400" cy="0"/>
          </a:xfrm>
          <a:prstGeom prst="line">
            <a:avLst/>
          </a:prstGeom>
          <a:ln w="1143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F16403-D225-9D0D-CF03-B3698997A64C}"/>
              </a:ext>
            </a:extLst>
          </p:cNvPr>
          <p:cNvCxnSpPr>
            <a:cxnSpLocks/>
          </p:cNvCxnSpPr>
          <p:nvPr/>
        </p:nvCxnSpPr>
        <p:spPr>
          <a:xfrm>
            <a:off x="3509801" y="5818139"/>
            <a:ext cx="3200400" cy="0"/>
          </a:xfrm>
          <a:prstGeom prst="line">
            <a:avLst/>
          </a:prstGeom>
          <a:ln w="1143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B22C297-F1F2-A87B-527B-7FADE3021CD9}"/>
              </a:ext>
            </a:extLst>
          </p:cNvPr>
          <p:cNvCxnSpPr>
            <a:cxnSpLocks/>
          </p:cNvCxnSpPr>
          <p:nvPr/>
        </p:nvCxnSpPr>
        <p:spPr>
          <a:xfrm>
            <a:off x="80801" y="5818139"/>
            <a:ext cx="3200400" cy="0"/>
          </a:xfrm>
          <a:prstGeom prst="line">
            <a:avLst/>
          </a:prstGeom>
          <a:ln w="1143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F3E550C0-0F7D-A511-9D7D-EA94B48DEAAD}"/>
              </a:ext>
            </a:extLst>
          </p:cNvPr>
          <p:cNvSpPr/>
          <p:nvPr/>
        </p:nvSpPr>
        <p:spPr>
          <a:xfrm>
            <a:off x="116766" y="2168069"/>
            <a:ext cx="3128469" cy="126093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844550">
              <a:lnSpc>
                <a:spcPct val="90000"/>
              </a:lnSpc>
              <a:spcBef>
                <a:spcPct val="0"/>
              </a:spcBef>
              <a:spcAft>
                <a:spcPct val="35000"/>
              </a:spcAft>
              <a:buNone/>
            </a:pPr>
            <a:r>
              <a:rPr lang="en-US" sz="1800" b="1" kern="1200">
                <a:solidFill>
                  <a:schemeClr val="tx2"/>
                </a:solidFill>
              </a:rPr>
              <a:t>Compressors deliver high efficiency and low sound levels </a:t>
            </a:r>
          </a:p>
        </p:txBody>
      </p:sp>
      <p:sp>
        <p:nvSpPr>
          <p:cNvPr id="13" name="Rectangle: Rounded Corners 12">
            <a:extLst>
              <a:ext uri="{FF2B5EF4-FFF2-40B4-BE49-F238E27FC236}">
                <a16:creationId xmlns:a16="http://schemas.microsoft.com/office/drawing/2014/main" id="{BE4D488A-8DA9-076A-42B5-B642F6AE6158}"/>
              </a:ext>
            </a:extLst>
          </p:cNvPr>
          <p:cNvSpPr/>
          <p:nvPr/>
        </p:nvSpPr>
        <p:spPr>
          <a:xfrm>
            <a:off x="3545766" y="2168070"/>
            <a:ext cx="3128469" cy="126092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844550">
              <a:lnSpc>
                <a:spcPct val="90000"/>
              </a:lnSpc>
              <a:spcBef>
                <a:spcPct val="0"/>
              </a:spcBef>
              <a:spcAft>
                <a:spcPct val="35000"/>
              </a:spcAft>
              <a:buNone/>
            </a:pPr>
            <a:r>
              <a:rPr lang="en-US" sz="1800" b="1" kern="1200">
                <a:solidFill>
                  <a:schemeClr val="tx2"/>
                </a:solidFill>
              </a:rPr>
              <a:t>Oil-free magnetic bearing</a:t>
            </a:r>
            <a:endParaRPr lang="en-US" sz="1800" b="1" kern="1200"/>
          </a:p>
        </p:txBody>
      </p:sp>
      <p:sp>
        <p:nvSpPr>
          <p:cNvPr id="15" name="Rectangle: Rounded Corners 14">
            <a:extLst>
              <a:ext uri="{FF2B5EF4-FFF2-40B4-BE49-F238E27FC236}">
                <a16:creationId xmlns:a16="http://schemas.microsoft.com/office/drawing/2014/main" id="{9C3F9E11-1468-460D-E4FB-AB1EAFA0E91D}"/>
              </a:ext>
            </a:extLst>
          </p:cNvPr>
          <p:cNvSpPr/>
          <p:nvPr/>
        </p:nvSpPr>
        <p:spPr>
          <a:xfrm>
            <a:off x="6974766" y="2168070"/>
            <a:ext cx="3128469" cy="126092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844550">
              <a:lnSpc>
                <a:spcPct val="90000"/>
              </a:lnSpc>
              <a:spcBef>
                <a:spcPct val="0"/>
              </a:spcBef>
              <a:spcAft>
                <a:spcPct val="35000"/>
              </a:spcAft>
              <a:buNone/>
            </a:pPr>
            <a:r>
              <a:rPr lang="en-US" sz="1800" b="1" kern="1200">
                <a:solidFill>
                  <a:schemeClr val="tx2"/>
                </a:solidFill>
              </a:rPr>
              <a:t>Previous manual method was inconsistent and work intensive</a:t>
            </a:r>
            <a:endParaRPr lang="en-US" sz="1800" b="1" kern="1200"/>
          </a:p>
        </p:txBody>
      </p:sp>
    </p:spTree>
    <p:extLst>
      <p:ext uri="{BB962C8B-B14F-4D97-AF65-F5344CB8AC3E}">
        <p14:creationId xmlns:p14="http://schemas.microsoft.com/office/powerpoint/2010/main" val="99265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6</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Key Goals</a:t>
            </a:r>
          </a:p>
        </p:txBody>
      </p:sp>
      <p:grpSp>
        <p:nvGrpSpPr>
          <p:cNvPr id="25" name="Group 24">
            <a:extLst>
              <a:ext uri="{FF2B5EF4-FFF2-40B4-BE49-F238E27FC236}">
                <a16:creationId xmlns:a16="http://schemas.microsoft.com/office/drawing/2014/main" id="{8A820AC6-9828-DC5A-3C15-6CD803DCFF16}"/>
              </a:ext>
            </a:extLst>
          </p:cNvPr>
          <p:cNvGrpSpPr/>
          <p:nvPr/>
        </p:nvGrpSpPr>
        <p:grpSpPr>
          <a:xfrm>
            <a:off x="1536970" y="1464684"/>
            <a:ext cx="7689174" cy="4913256"/>
            <a:chOff x="1516434" y="1093368"/>
            <a:chExt cx="8128000" cy="5418667"/>
          </a:xfrm>
        </p:grpSpPr>
        <p:grpSp>
          <p:nvGrpSpPr>
            <p:cNvPr id="24" name="Group 23">
              <a:extLst>
                <a:ext uri="{FF2B5EF4-FFF2-40B4-BE49-F238E27FC236}">
                  <a16:creationId xmlns:a16="http://schemas.microsoft.com/office/drawing/2014/main" id="{91CE8902-6DFC-E9EC-3A1A-84688ED9E344}"/>
                </a:ext>
              </a:extLst>
            </p:cNvPr>
            <p:cNvGrpSpPr/>
            <p:nvPr/>
          </p:nvGrpSpPr>
          <p:grpSpPr>
            <a:xfrm>
              <a:off x="1516434" y="1093368"/>
              <a:ext cx="8128000" cy="5418667"/>
              <a:chOff x="1516434" y="1093368"/>
              <a:chExt cx="8128000" cy="5418667"/>
            </a:xfrm>
          </p:grpSpPr>
          <p:graphicFrame>
            <p:nvGraphicFramePr>
              <p:cNvPr id="13" name="Diagram 12">
                <a:extLst>
                  <a:ext uri="{FF2B5EF4-FFF2-40B4-BE49-F238E27FC236}">
                    <a16:creationId xmlns:a16="http://schemas.microsoft.com/office/drawing/2014/main" id="{9A36FA91-9476-DD3C-FC04-9B2688852212}"/>
                  </a:ext>
                </a:extLst>
              </p:cNvPr>
              <p:cNvGraphicFramePr/>
              <p:nvPr>
                <p:extLst>
                  <p:ext uri="{D42A27DB-BD31-4B8C-83A1-F6EECF244321}">
                    <p14:modId xmlns:p14="http://schemas.microsoft.com/office/powerpoint/2010/main" val="709897198"/>
                  </p:ext>
                </p:extLst>
              </p:nvPr>
            </p:nvGraphicFramePr>
            <p:xfrm>
              <a:off x="1516434" y="10933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Robot with solid fill">
                <a:extLst>
                  <a:ext uri="{FF2B5EF4-FFF2-40B4-BE49-F238E27FC236}">
                    <a16:creationId xmlns:a16="http://schemas.microsoft.com/office/drawing/2014/main" id="{6B191D48-A93A-4C7D-B651-77FE0ADA3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907" y="1281599"/>
                <a:ext cx="1704003" cy="1704003"/>
              </a:xfrm>
              <a:prstGeom prst="rect">
                <a:avLst/>
              </a:prstGeom>
            </p:spPr>
          </p:pic>
        </p:grpSp>
        <p:pic>
          <p:nvPicPr>
            <p:cNvPr id="17" name="Graphic 16" descr="Bullseye">
              <a:extLst>
                <a:ext uri="{FF2B5EF4-FFF2-40B4-BE49-F238E27FC236}">
                  <a16:creationId xmlns:a16="http://schemas.microsoft.com/office/drawing/2014/main" id="{607C2EA0-3A3F-9C52-D7EF-C408DB03D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1574" y="1431088"/>
              <a:ext cx="1405026" cy="1405026"/>
            </a:xfrm>
            <a:prstGeom prst="rect">
              <a:avLst/>
            </a:prstGeom>
          </p:spPr>
        </p:pic>
        <p:pic>
          <p:nvPicPr>
            <p:cNvPr id="19" name="Graphic 18" descr="Continuous Improvement with solid fill">
              <a:extLst>
                <a:ext uri="{FF2B5EF4-FFF2-40B4-BE49-F238E27FC236}">
                  <a16:creationId xmlns:a16="http://schemas.microsoft.com/office/drawing/2014/main" id="{9C925A46-716B-3981-64B5-B06D99432A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574" y="4557431"/>
              <a:ext cx="1302639" cy="1302639"/>
            </a:xfrm>
            <a:prstGeom prst="rect">
              <a:avLst/>
            </a:prstGeom>
          </p:spPr>
        </p:pic>
        <p:pic>
          <p:nvPicPr>
            <p:cNvPr id="21" name="Graphic 20" descr="Decision chart with solid fill">
              <a:extLst>
                <a:ext uri="{FF2B5EF4-FFF2-40B4-BE49-F238E27FC236}">
                  <a16:creationId xmlns:a16="http://schemas.microsoft.com/office/drawing/2014/main" id="{EDC3AE54-6A81-534B-C1E6-FF1E699AA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3961" y="4386859"/>
              <a:ext cx="1302639" cy="1302639"/>
            </a:xfrm>
            <a:prstGeom prst="rect">
              <a:avLst/>
            </a:prstGeom>
          </p:spPr>
        </p:pic>
      </p:grpSp>
      <p:sp>
        <p:nvSpPr>
          <p:cNvPr id="2" name="TextBox 1">
            <a:extLst>
              <a:ext uri="{FF2B5EF4-FFF2-40B4-BE49-F238E27FC236}">
                <a16:creationId xmlns:a16="http://schemas.microsoft.com/office/drawing/2014/main" id="{55F8BBC3-369D-B252-81B6-EAAEA1238299}"/>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338809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7</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a:xfrm>
            <a:off x="525774" y="480059"/>
            <a:ext cx="9601200" cy="960276"/>
          </a:xfrm>
        </p:spPr>
        <p:txBody>
          <a:bodyPr/>
          <a:lstStyle/>
          <a:p>
            <a:r>
              <a:rPr lang="en-US"/>
              <a:t>Assumptions</a:t>
            </a:r>
          </a:p>
        </p:txBody>
      </p:sp>
      <p:graphicFrame>
        <p:nvGraphicFramePr>
          <p:cNvPr id="4" name="Diagram 3">
            <a:extLst>
              <a:ext uri="{FF2B5EF4-FFF2-40B4-BE49-F238E27FC236}">
                <a16:creationId xmlns:a16="http://schemas.microsoft.com/office/drawing/2014/main" id="{8731E7B4-A992-370D-A3CD-27C73C477A59}"/>
              </a:ext>
            </a:extLst>
          </p:cNvPr>
          <p:cNvGraphicFramePr>
            <a:graphicFrameLocks noChangeAspect="1"/>
          </p:cNvGraphicFramePr>
          <p:nvPr>
            <p:extLst>
              <p:ext uri="{D42A27DB-BD31-4B8C-83A1-F6EECF244321}">
                <p14:modId xmlns:p14="http://schemas.microsoft.com/office/powerpoint/2010/main" val="1403447154"/>
              </p:ext>
            </p:extLst>
          </p:nvPr>
        </p:nvGraphicFramePr>
        <p:xfrm>
          <a:off x="1257294" y="2399736"/>
          <a:ext cx="8138160" cy="1139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0A24903A-0E57-B2ED-2C1E-5F7286AB3FAF}"/>
              </a:ext>
            </a:extLst>
          </p:cNvPr>
          <p:cNvGraphicFramePr>
            <a:graphicFrameLocks noChangeAspect="1"/>
          </p:cNvGraphicFramePr>
          <p:nvPr>
            <p:extLst>
              <p:ext uri="{D42A27DB-BD31-4B8C-83A1-F6EECF244321}">
                <p14:modId xmlns:p14="http://schemas.microsoft.com/office/powerpoint/2010/main" val="953313186"/>
              </p:ext>
            </p:extLst>
          </p:nvPr>
        </p:nvGraphicFramePr>
        <p:xfrm>
          <a:off x="1257294" y="3327234"/>
          <a:ext cx="8138160" cy="11393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a:extLst>
              <a:ext uri="{FF2B5EF4-FFF2-40B4-BE49-F238E27FC236}">
                <a16:creationId xmlns:a16="http://schemas.microsoft.com/office/drawing/2014/main" id="{C959200F-5FC8-EC5D-0CA6-12CB8C8796B3}"/>
              </a:ext>
            </a:extLst>
          </p:cNvPr>
          <p:cNvGraphicFramePr>
            <a:graphicFrameLocks noChangeAspect="1"/>
          </p:cNvGraphicFramePr>
          <p:nvPr>
            <p:extLst>
              <p:ext uri="{D42A27DB-BD31-4B8C-83A1-F6EECF244321}">
                <p14:modId xmlns:p14="http://schemas.microsoft.com/office/powerpoint/2010/main" val="4057348098"/>
              </p:ext>
            </p:extLst>
          </p:nvPr>
        </p:nvGraphicFramePr>
        <p:xfrm>
          <a:off x="1257294" y="4254732"/>
          <a:ext cx="8138160" cy="11393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0" name="Diagram 9">
            <a:extLst>
              <a:ext uri="{FF2B5EF4-FFF2-40B4-BE49-F238E27FC236}">
                <a16:creationId xmlns:a16="http://schemas.microsoft.com/office/drawing/2014/main" id="{38EBB564-9D11-E459-B6BB-956DF21996F5}"/>
              </a:ext>
            </a:extLst>
          </p:cNvPr>
          <p:cNvGraphicFramePr>
            <a:graphicFrameLocks noChangeAspect="1"/>
          </p:cNvGraphicFramePr>
          <p:nvPr>
            <p:extLst>
              <p:ext uri="{D42A27DB-BD31-4B8C-83A1-F6EECF244321}">
                <p14:modId xmlns:p14="http://schemas.microsoft.com/office/powerpoint/2010/main" val="886917870"/>
              </p:ext>
            </p:extLst>
          </p:nvPr>
        </p:nvGraphicFramePr>
        <p:xfrm>
          <a:off x="1257294" y="5182229"/>
          <a:ext cx="8138160" cy="113935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9" name="TextBox 8">
            <a:extLst>
              <a:ext uri="{FF2B5EF4-FFF2-40B4-BE49-F238E27FC236}">
                <a16:creationId xmlns:a16="http://schemas.microsoft.com/office/drawing/2014/main" id="{7F070349-4F74-9367-9A55-942880C9DF16}"/>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graphicFrame>
        <p:nvGraphicFramePr>
          <p:cNvPr id="11" name="Diagram 10">
            <a:extLst>
              <a:ext uri="{FF2B5EF4-FFF2-40B4-BE49-F238E27FC236}">
                <a16:creationId xmlns:a16="http://schemas.microsoft.com/office/drawing/2014/main" id="{F5E0AA50-70BD-BABD-A980-16A9ACE927B7}"/>
              </a:ext>
            </a:extLst>
          </p:cNvPr>
          <p:cNvGraphicFramePr>
            <a:graphicFrameLocks noChangeAspect="1"/>
          </p:cNvGraphicFramePr>
          <p:nvPr>
            <p:extLst>
              <p:ext uri="{D42A27DB-BD31-4B8C-83A1-F6EECF244321}">
                <p14:modId xmlns:p14="http://schemas.microsoft.com/office/powerpoint/2010/main" val="3886112784"/>
              </p:ext>
            </p:extLst>
          </p:nvPr>
        </p:nvGraphicFramePr>
        <p:xfrm>
          <a:off x="1257294" y="1472238"/>
          <a:ext cx="8138160" cy="113935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95611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Graphic spid="8" grpId="0">
        <p:bldAsOne/>
      </p:bldGraphic>
      <p:bldGraphic spid="10" grpId="0">
        <p:bldAsOne/>
      </p:bldGraphic>
      <p:bldGraphic spid="11"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1E4C-1E56-F633-4F00-76ABD29C39E7}"/>
            </a:ext>
          </a:extLst>
        </p:cNvPr>
        <p:cNvGrpSpPr/>
        <p:nvPr/>
      </p:nvGrpSpPr>
      <p:grpSpPr>
        <a:xfrm>
          <a:off x="0" y="0"/>
          <a:ext cx="0" cy="0"/>
          <a:chOff x="0" y="0"/>
          <a:chExt cx="0" cy="0"/>
        </a:xfrm>
      </p:grpSpPr>
      <p:pic>
        <p:nvPicPr>
          <p:cNvPr id="66" name="Picture 65" descr="A close-up of a target&#10;&#10;Description automatically generated">
            <a:extLst>
              <a:ext uri="{FF2B5EF4-FFF2-40B4-BE49-F238E27FC236}">
                <a16:creationId xmlns:a16="http://schemas.microsoft.com/office/drawing/2014/main" id="{6595D070-5975-3F39-D3CB-59320F3C2185}"/>
              </a:ext>
            </a:extLst>
          </p:cNvPr>
          <p:cNvPicPr>
            <a:picLocks noChangeAspect="1"/>
          </p:cNvPicPr>
          <p:nvPr/>
        </p:nvPicPr>
        <p:blipFill>
          <a:blip r:embed="rId2"/>
          <a:stretch>
            <a:fillRect/>
          </a:stretch>
        </p:blipFill>
        <p:spPr>
          <a:xfrm>
            <a:off x="3231824" y="4846804"/>
            <a:ext cx="4128695" cy="1385468"/>
          </a:xfrm>
          <a:prstGeom prst="rect">
            <a:avLst/>
          </a:prstGeom>
        </p:spPr>
      </p:pic>
      <p:sp>
        <p:nvSpPr>
          <p:cNvPr id="3" name="Footer Placeholder 2">
            <a:extLst>
              <a:ext uri="{FF2B5EF4-FFF2-40B4-BE49-F238E27FC236}">
                <a16:creationId xmlns:a16="http://schemas.microsoft.com/office/drawing/2014/main" id="{03A936C1-420B-93F2-B109-BC3B0F2BF24E}"/>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BFFEB2A8-A1B7-E5D9-B5DE-9D7B81FF063D}"/>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F75AE07C-C53E-D902-0DBE-86191E0CE950}"/>
              </a:ext>
            </a:extLst>
          </p:cNvPr>
          <p:cNvSpPr>
            <a:spLocks noGrp="1"/>
          </p:cNvSpPr>
          <p:nvPr>
            <p:ph type="title"/>
          </p:nvPr>
        </p:nvSpPr>
        <p:spPr/>
        <p:txBody>
          <a:bodyPr/>
          <a:lstStyle/>
          <a:p>
            <a:r>
              <a:rPr lang="en-US"/>
              <a:t>Targets and Metrics</a:t>
            </a:r>
          </a:p>
        </p:txBody>
      </p:sp>
      <p:grpSp>
        <p:nvGrpSpPr>
          <p:cNvPr id="68" name="Group 67">
            <a:extLst>
              <a:ext uri="{FF2B5EF4-FFF2-40B4-BE49-F238E27FC236}">
                <a16:creationId xmlns:a16="http://schemas.microsoft.com/office/drawing/2014/main" id="{B487B742-86CF-144B-582C-E00179541421}"/>
              </a:ext>
            </a:extLst>
          </p:cNvPr>
          <p:cNvGrpSpPr/>
          <p:nvPr/>
        </p:nvGrpSpPr>
        <p:grpSpPr>
          <a:xfrm>
            <a:off x="440450" y="3170240"/>
            <a:ext cx="4861479" cy="524606"/>
            <a:chOff x="459868" y="3170240"/>
            <a:chExt cx="4861479" cy="524606"/>
          </a:xfrm>
        </p:grpSpPr>
        <p:cxnSp>
          <p:nvCxnSpPr>
            <p:cNvPr id="36" name="Straight Connector 35">
              <a:extLst>
                <a:ext uri="{FF2B5EF4-FFF2-40B4-BE49-F238E27FC236}">
                  <a16:creationId xmlns:a16="http://schemas.microsoft.com/office/drawing/2014/main" id="{AF4DC801-A20A-3AD4-9BD1-D2A967D35A5C}"/>
                </a:ext>
              </a:extLst>
            </p:cNvPr>
            <p:cNvCxnSpPr>
              <a:cxnSpLocks/>
            </p:cNvCxnSpPr>
            <p:nvPr/>
          </p:nvCxnSpPr>
          <p:spPr>
            <a:xfrm flipH="1">
              <a:off x="3255916" y="343254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8007D25C-B219-1D4C-8094-F59D7F265802}"/>
                </a:ext>
              </a:extLst>
            </p:cNvPr>
            <p:cNvGrpSpPr/>
            <p:nvPr/>
          </p:nvGrpSpPr>
          <p:grpSpPr>
            <a:xfrm>
              <a:off x="2706598" y="3170240"/>
              <a:ext cx="530668" cy="524606"/>
              <a:chOff x="2080140" y="1966038"/>
              <a:chExt cx="1005840" cy="1005840"/>
            </a:xfrm>
          </p:grpSpPr>
          <p:pic>
            <p:nvPicPr>
              <p:cNvPr id="42" name="Picture 41" descr="A black background with a black square&#10;&#10;Description automatically generated with medium confidence">
                <a:extLst>
                  <a:ext uri="{FF2B5EF4-FFF2-40B4-BE49-F238E27FC236}">
                    <a16:creationId xmlns:a16="http://schemas.microsoft.com/office/drawing/2014/main" id="{DA6FD8E6-A227-C970-0580-64D95EC66B07}"/>
                  </a:ext>
                </a:extLst>
              </p:cNvPr>
              <p:cNvPicPr>
                <a:picLocks noChangeAspect="1"/>
              </p:cNvPicPr>
              <p:nvPr/>
            </p:nvPicPr>
            <p:blipFill>
              <a:blip r:embed="rId3"/>
              <a:stretch>
                <a:fillRect/>
              </a:stretch>
            </p:blipFill>
            <p:spPr>
              <a:xfrm>
                <a:off x="2135044" y="2020942"/>
                <a:ext cx="866882" cy="866882"/>
              </a:xfrm>
              <a:prstGeom prst="rect">
                <a:avLst/>
              </a:prstGeom>
            </p:spPr>
          </p:pic>
          <p:sp>
            <p:nvSpPr>
              <p:cNvPr id="43" name="Oval 42">
                <a:extLst>
                  <a:ext uri="{FF2B5EF4-FFF2-40B4-BE49-F238E27FC236}">
                    <a16:creationId xmlns:a16="http://schemas.microsoft.com/office/drawing/2014/main" id="{B00F5065-0F2D-16B4-D376-08CFF2ABA30C}"/>
                  </a:ext>
                </a:extLst>
              </p:cNvPr>
              <p:cNvSpPr/>
              <p:nvPr/>
            </p:nvSpPr>
            <p:spPr>
              <a:xfrm>
                <a:off x="2080140" y="1966038"/>
                <a:ext cx="1005840" cy="100584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Rounded Corners 48">
              <a:extLst>
                <a:ext uri="{FF2B5EF4-FFF2-40B4-BE49-F238E27FC236}">
                  <a16:creationId xmlns:a16="http://schemas.microsoft.com/office/drawing/2014/main" id="{5EEAE22A-44B9-49EE-9699-68A723A16CF6}"/>
                </a:ext>
              </a:extLst>
            </p:cNvPr>
            <p:cNvSpPr/>
            <p:nvPr/>
          </p:nvSpPr>
          <p:spPr>
            <a:xfrm>
              <a:off x="459868" y="322723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Secures Sample</a:t>
              </a:r>
            </a:p>
          </p:txBody>
        </p:sp>
      </p:grpSp>
      <p:grpSp>
        <p:nvGrpSpPr>
          <p:cNvPr id="69" name="Group 68">
            <a:extLst>
              <a:ext uri="{FF2B5EF4-FFF2-40B4-BE49-F238E27FC236}">
                <a16:creationId xmlns:a16="http://schemas.microsoft.com/office/drawing/2014/main" id="{5D3A8B0D-11F4-77D6-1DCB-C56B5B7B7D7F}"/>
              </a:ext>
            </a:extLst>
          </p:cNvPr>
          <p:cNvGrpSpPr/>
          <p:nvPr/>
        </p:nvGrpSpPr>
        <p:grpSpPr>
          <a:xfrm>
            <a:off x="438303" y="3815776"/>
            <a:ext cx="4865773" cy="524613"/>
            <a:chOff x="455574" y="3798807"/>
            <a:chExt cx="4865773" cy="524613"/>
          </a:xfrm>
        </p:grpSpPr>
        <p:cxnSp>
          <p:nvCxnSpPr>
            <p:cNvPr id="30" name="Straight Connector 29">
              <a:extLst>
                <a:ext uri="{FF2B5EF4-FFF2-40B4-BE49-F238E27FC236}">
                  <a16:creationId xmlns:a16="http://schemas.microsoft.com/office/drawing/2014/main" id="{3BA69F80-D3D4-FDBA-F41F-FF61823FE51F}"/>
                </a:ext>
              </a:extLst>
            </p:cNvPr>
            <p:cNvCxnSpPr>
              <a:cxnSpLocks/>
            </p:cNvCxnSpPr>
            <p:nvPr/>
          </p:nvCxnSpPr>
          <p:spPr>
            <a:xfrm flipH="1">
              <a:off x="3255916" y="406111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72005900-17BF-777F-F88B-FB001C85D7D1}"/>
                </a:ext>
              </a:extLst>
            </p:cNvPr>
            <p:cNvGrpSpPr/>
            <p:nvPr/>
          </p:nvGrpSpPr>
          <p:grpSpPr>
            <a:xfrm>
              <a:off x="2718714" y="3798807"/>
              <a:ext cx="530673" cy="524613"/>
              <a:chOff x="1534343" y="2695242"/>
              <a:chExt cx="752518" cy="752518"/>
            </a:xfrm>
          </p:grpSpPr>
          <p:pic>
            <p:nvPicPr>
              <p:cNvPr id="40" name="Picture 39" descr="A black background with a black square&#10;&#10;Description automatically generated with medium confidence">
                <a:extLst>
                  <a:ext uri="{FF2B5EF4-FFF2-40B4-BE49-F238E27FC236}">
                    <a16:creationId xmlns:a16="http://schemas.microsoft.com/office/drawing/2014/main" id="{E12342A6-0C0C-604A-E06D-3190425A008F}"/>
                  </a:ext>
                </a:extLst>
              </p:cNvPr>
              <p:cNvPicPr>
                <a:picLocks noChangeAspect="1"/>
              </p:cNvPicPr>
              <p:nvPr/>
            </p:nvPicPr>
            <p:blipFill>
              <a:blip r:embed="rId4"/>
              <a:stretch>
                <a:fillRect/>
              </a:stretch>
            </p:blipFill>
            <p:spPr>
              <a:xfrm>
                <a:off x="1583904" y="2741223"/>
                <a:ext cx="662811" cy="662811"/>
              </a:xfrm>
              <a:prstGeom prst="rect">
                <a:avLst/>
              </a:prstGeom>
            </p:spPr>
          </p:pic>
          <p:sp>
            <p:nvSpPr>
              <p:cNvPr id="45" name="Oval 44">
                <a:extLst>
                  <a:ext uri="{FF2B5EF4-FFF2-40B4-BE49-F238E27FC236}">
                    <a16:creationId xmlns:a16="http://schemas.microsoft.com/office/drawing/2014/main" id="{71A75BB4-21D7-BC60-0D24-FD98F658294E}"/>
                  </a:ext>
                </a:extLst>
              </p:cNvPr>
              <p:cNvSpPr/>
              <p:nvPr/>
            </p:nvSpPr>
            <p:spPr>
              <a:xfrm>
                <a:off x="1534343" y="2695242"/>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Rounded Corners 49">
              <a:extLst>
                <a:ext uri="{FF2B5EF4-FFF2-40B4-BE49-F238E27FC236}">
                  <a16:creationId xmlns:a16="http://schemas.microsoft.com/office/drawing/2014/main" id="{E873EA94-6956-180E-AEF6-C4D691F523F0}"/>
                </a:ext>
              </a:extLst>
            </p:cNvPr>
            <p:cNvSpPr/>
            <p:nvPr/>
          </p:nvSpPr>
          <p:spPr>
            <a:xfrm>
              <a:off x="455574" y="385580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Resolution (5mm)</a:t>
              </a:r>
            </a:p>
          </p:txBody>
        </p:sp>
      </p:grpSp>
      <p:grpSp>
        <p:nvGrpSpPr>
          <p:cNvPr id="70" name="Group 69">
            <a:extLst>
              <a:ext uri="{FF2B5EF4-FFF2-40B4-BE49-F238E27FC236}">
                <a16:creationId xmlns:a16="http://schemas.microsoft.com/office/drawing/2014/main" id="{372300A2-D331-D3BC-1924-ED6D5546505C}"/>
              </a:ext>
            </a:extLst>
          </p:cNvPr>
          <p:cNvGrpSpPr/>
          <p:nvPr/>
        </p:nvGrpSpPr>
        <p:grpSpPr>
          <a:xfrm>
            <a:off x="438057" y="4461320"/>
            <a:ext cx="4866265" cy="524607"/>
            <a:chOff x="455574" y="4461320"/>
            <a:chExt cx="4866265" cy="524607"/>
          </a:xfrm>
        </p:grpSpPr>
        <p:cxnSp>
          <p:nvCxnSpPr>
            <p:cNvPr id="28" name="Straight Connector 27">
              <a:extLst>
                <a:ext uri="{FF2B5EF4-FFF2-40B4-BE49-F238E27FC236}">
                  <a16:creationId xmlns:a16="http://schemas.microsoft.com/office/drawing/2014/main" id="{3EBBF543-A740-25AC-B80C-3051470974E9}"/>
                </a:ext>
              </a:extLst>
            </p:cNvPr>
            <p:cNvCxnSpPr>
              <a:cxnSpLocks/>
            </p:cNvCxnSpPr>
            <p:nvPr/>
          </p:nvCxnSpPr>
          <p:spPr>
            <a:xfrm flipH="1">
              <a:off x="3256408" y="472362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240BC584-B4F0-3FE2-CB01-C96E1369AE6B}"/>
                </a:ext>
              </a:extLst>
            </p:cNvPr>
            <p:cNvGrpSpPr/>
            <p:nvPr/>
          </p:nvGrpSpPr>
          <p:grpSpPr>
            <a:xfrm>
              <a:off x="2725243" y="4461320"/>
              <a:ext cx="530673" cy="524607"/>
              <a:chOff x="2203638" y="4224148"/>
              <a:chExt cx="752518" cy="764347"/>
            </a:xfrm>
          </p:grpSpPr>
          <p:pic>
            <p:nvPicPr>
              <p:cNvPr id="38" name="Picture 37" descr="A black background with a black square&#10;&#10;Description automatically generated with medium confidence">
                <a:extLst>
                  <a:ext uri="{FF2B5EF4-FFF2-40B4-BE49-F238E27FC236}">
                    <a16:creationId xmlns:a16="http://schemas.microsoft.com/office/drawing/2014/main" id="{3E318054-E114-9E9C-B89D-4C434C16F228}"/>
                  </a:ext>
                </a:extLst>
              </p:cNvPr>
              <p:cNvPicPr>
                <a:picLocks noChangeAspect="1"/>
              </p:cNvPicPr>
              <p:nvPr/>
            </p:nvPicPr>
            <p:blipFill>
              <a:blip r:embed="rId5"/>
              <a:stretch>
                <a:fillRect/>
              </a:stretch>
            </p:blipFill>
            <p:spPr>
              <a:xfrm>
                <a:off x="2236109" y="4224148"/>
                <a:ext cx="698372" cy="698372"/>
              </a:xfrm>
              <a:prstGeom prst="rect">
                <a:avLst/>
              </a:prstGeom>
            </p:spPr>
          </p:pic>
          <p:sp>
            <p:nvSpPr>
              <p:cNvPr id="46" name="Oval 45">
                <a:extLst>
                  <a:ext uri="{FF2B5EF4-FFF2-40B4-BE49-F238E27FC236}">
                    <a16:creationId xmlns:a16="http://schemas.microsoft.com/office/drawing/2014/main" id="{A9331CDB-53FB-BBA4-17A9-D96C64E849C5}"/>
                  </a:ext>
                </a:extLst>
              </p:cNvPr>
              <p:cNvSpPr/>
              <p:nvPr/>
            </p:nvSpPr>
            <p:spPr>
              <a:xfrm>
                <a:off x="2203638" y="4235977"/>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Rounded Corners 50">
              <a:extLst>
                <a:ext uri="{FF2B5EF4-FFF2-40B4-BE49-F238E27FC236}">
                  <a16:creationId xmlns:a16="http://schemas.microsoft.com/office/drawing/2014/main" id="{B5DF0773-EE9C-604B-4B88-6AACAE68264B}"/>
                </a:ext>
              </a:extLst>
            </p:cNvPr>
            <p:cNvSpPr/>
            <p:nvPr/>
          </p:nvSpPr>
          <p:spPr>
            <a:xfrm>
              <a:off x="455574" y="4517513"/>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Transfer</a:t>
              </a:r>
            </a:p>
          </p:txBody>
        </p:sp>
      </p:grpSp>
      <p:grpSp>
        <p:nvGrpSpPr>
          <p:cNvPr id="71" name="Group 70">
            <a:extLst>
              <a:ext uri="{FF2B5EF4-FFF2-40B4-BE49-F238E27FC236}">
                <a16:creationId xmlns:a16="http://schemas.microsoft.com/office/drawing/2014/main" id="{95055334-DB66-9138-DE76-07B29C8E6E3B}"/>
              </a:ext>
            </a:extLst>
          </p:cNvPr>
          <p:cNvGrpSpPr/>
          <p:nvPr/>
        </p:nvGrpSpPr>
        <p:grpSpPr>
          <a:xfrm>
            <a:off x="5329677" y="3436018"/>
            <a:ext cx="4917563" cy="581596"/>
            <a:chOff x="5364485" y="3425856"/>
            <a:chExt cx="4917563" cy="581596"/>
          </a:xfrm>
        </p:grpSpPr>
        <p:cxnSp>
          <p:nvCxnSpPr>
            <p:cNvPr id="35" name="Straight Connector 34">
              <a:extLst>
                <a:ext uri="{FF2B5EF4-FFF2-40B4-BE49-F238E27FC236}">
                  <a16:creationId xmlns:a16="http://schemas.microsoft.com/office/drawing/2014/main" id="{BC8105A9-FB17-BEAF-47B4-A3CAF0978905}"/>
                </a:ext>
              </a:extLst>
            </p:cNvPr>
            <p:cNvCxnSpPr>
              <a:cxnSpLocks/>
            </p:cNvCxnSpPr>
            <p:nvPr/>
          </p:nvCxnSpPr>
          <p:spPr>
            <a:xfrm flipH="1">
              <a:off x="5364485" y="3745149"/>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7C4246F-F2B6-2370-CEB7-3E3D53F7DE2B}"/>
                </a:ext>
              </a:extLst>
            </p:cNvPr>
            <p:cNvGrpSpPr/>
            <p:nvPr/>
          </p:nvGrpSpPr>
          <p:grpSpPr>
            <a:xfrm>
              <a:off x="7429916" y="3482846"/>
              <a:ext cx="530668" cy="524606"/>
              <a:chOff x="2841570" y="1892592"/>
              <a:chExt cx="530668" cy="524606"/>
            </a:xfrm>
          </p:grpSpPr>
          <p:pic>
            <p:nvPicPr>
              <p:cNvPr id="6" name="Picture 5" descr="A black background with a black square&#10;&#10;Description automatically generated with medium confidence">
                <a:extLst>
                  <a:ext uri="{FF2B5EF4-FFF2-40B4-BE49-F238E27FC236}">
                    <a16:creationId xmlns:a16="http://schemas.microsoft.com/office/drawing/2014/main" id="{0B3DBDD9-B926-82AA-5818-E9F573C9697B}"/>
                  </a:ext>
                </a:extLst>
              </p:cNvPr>
              <p:cNvPicPr>
                <a:picLocks noChangeAspect="1"/>
              </p:cNvPicPr>
              <p:nvPr/>
            </p:nvPicPr>
            <p:blipFill>
              <a:blip r:embed="rId6"/>
              <a:stretch>
                <a:fillRect/>
              </a:stretch>
            </p:blipFill>
            <p:spPr>
              <a:xfrm>
                <a:off x="2881459" y="1930070"/>
                <a:ext cx="450890" cy="450890"/>
              </a:xfrm>
              <a:prstGeom prst="rect">
                <a:avLst/>
              </a:prstGeom>
            </p:spPr>
          </p:pic>
          <p:sp>
            <p:nvSpPr>
              <p:cNvPr id="9" name="Oval 8">
                <a:extLst>
                  <a:ext uri="{FF2B5EF4-FFF2-40B4-BE49-F238E27FC236}">
                    <a16:creationId xmlns:a16="http://schemas.microsoft.com/office/drawing/2014/main" id="{29E8048C-BCF2-15CA-22E4-AAF7F1DF8648}"/>
                  </a:ext>
                </a:extLst>
              </p:cNvPr>
              <p:cNvSpPr/>
              <p:nvPr/>
            </p:nvSpPr>
            <p:spPr>
              <a:xfrm>
                <a:off x="2841570" y="1892592"/>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Rounded Corners 26">
              <a:extLst>
                <a:ext uri="{FF2B5EF4-FFF2-40B4-BE49-F238E27FC236}">
                  <a16:creationId xmlns:a16="http://schemas.microsoft.com/office/drawing/2014/main" id="{95EEF318-F902-078B-6BC5-A1CA697DFFB1}"/>
                </a:ext>
              </a:extLst>
            </p:cNvPr>
            <p:cNvSpPr/>
            <p:nvPr/>
          </p:nvSpPr>
          <p:spPr>
            <a:xfrm>
              <a:off x="8247508" y="3425856"/>
              <a:ext cx="2034540" cy="52460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Structural Durability</a:t>
              </a:r>
            </a:p>
          </p:txBody>
        </p:sp>
      </p:grpSp>
      <p:grpSp>
        <p:nvGrpSpPr>
          <p:cNvPr id="67" name="Group 66">
            <a:extLst>
              <a:ext uri="{FF2B5EF4-FFF2-40B4-BE49-F238E27FC236}">
                <a16:creationId xmlns:a16="http://schemas.microsoft.com/office/drawing/2014/main" id="{CCE24CC8-AA1B-5366-6BF3-CB205CD733B1}"/>
              </a:ext>
            </a:extLst>
          </p:cNvPr>
          <p:cNvGrpSpPr/>
          <p:nvPr/>
        </p:nvGrpSpPr>
        <p:grpSpPr>
          <a:xfrm>
            <a:off x="4896228" y="1869486"/>
            <a:ext cx="793357" cy="4228146"/>
            <a:chOff x="4896228" y="1869486"/>
            <a:chExt cx="793357" cy="4228146"/>
          </a:xfrm>
          <a:effectLst>
            <a:outerShdw blurRad="76200" dir="18900000" sy="23000" kx="-1200000" algn="bl" rotWithShape="0">
              <a:prstClr val="black">
                <a:alpha val="20000"/>
              </a:prstClr>
            </a:outerShdw>
          </a:effectLst>
        </p:grpSpPr>
        <p:sp>
          <p:nvSpPr>
            <p:cNvPr id="39" name="Flowchart: Data 38">
              <a:extLst>
                <a:ext uri="{FF2B5EF4-FFF2-40B4-BE49-F238E27FC236}">
                  <a16:creationId xmlns:a16="http://schemas.microsoft.com/office/drawing/2014/main" id="{C6CE0062-9540-8EEF-568E-292241F6C413}"/>
                </a:ext>
              </a:extLst>
            </p:cNvPr>
            <p:cNvSpPr/>
            <p:nvPr/>
          </p:nvSpPr>
          <p:spPr>
            <a:xfrm rot="16200000">
              <a:off x="4530468" y="2235246"/>
              <a:ext cx="1097280" cy="365760"/>
            </a:xfrm>
            <a:prstGeom prst="flowChartInputOutpu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ata 40">
              <a:extLst>
                <a:ext uri="{FF2B5EF4-FFF2-40B4-BE49-F238E27FC236}">
                  <a16:creationId xmlns:a16="http://schemas.microsoft.com/office/drawing/2014/main" id="{3B40F90A-86AC-560D-F29A-A8B71D93A137}"/>
                </a:ext>
              </a:extLst>
            </p:cNvPr>
            <p:cNvSpPr/>
            <p:nvPr/>
          </p:nvSpPr>
          <p:spPr>
            <a:xfrm rot="5400000" flipH="1">
              <a:off x="4958065" y="2235246"/>
              <a:ext cx="1097280" cy="365760"/>
            </a:xfrm>
            <a:prstGeom prst="flowChartInputOutpu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30987E63-0ECA-A8F8-A99C-3CE3C458B3E6}"/>
                </a:ext>
              </a:extLst>
            </p:cNvPr>
            <p:cNvCxnSpPr>
              <a:cxnSpLocks/>
            </p:cNvCxnSpPr>
            <p:nvPr/>
          </p:nvCxnSpPr>
          <p:spPr>
            <a:xfrm>
              <a:off x="5294902" y="1951819"/>
              <a:ext cx="0" cy="34747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0577D250-EECC-F85D-5A9C-1D0E50F2FB8A}"/>
                </a:ext>
              </a:extLst>
            </p:cNvPr>
            <p:cNvSpPr/>
            <p:nvPr/>
          </p:nvSpPr>
          <p:spPr>
            <a:xfrm rot="10800000">
              <a:off x="5010971" y="5405444"/>
              <a:ext cx="567863" cy="692188"/>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5" name="Picture 64" descr="A close-up of a target&#10;&#10;Description automatically generated">
            <a:extLst>
              <a:ext uri="{FF2B5EF4-FFF2-40B4-BE49-F238E27FC236}">
                <a16:creationId xmlns:a16="http://schemas.microsoft.com/office/drawing/2014/main" id="{FCFD5D87-2E51-F664-0A33-7198308A0556}"/>
              </a:ext>
            </a:extLst>
          </p:cNvPr>
          <p:cNvPicPr>
            <a:picLocks noChangeAspect="1"/>
          </p:cNvPicPr>
          <p:nvPr/>
        </p:nvPicPr>
        <p:blipFill rotWithShape="1">
          <a:blip r:embed="rId2"/>
          <a:srcRect t="38955"/>
          <a:stretch/>
        </p:blipFill>
        <p:spPr>
          <a:xfrm>
            <a:off x="3231824" y="5386515"/>
            <a:ext cx="4128695" cy="845757"/>
          </a:xfrm>
          <a:prstGeom prst="rect">
            <a:avLst/>
          </a:prstGeom>
        </p:spPr>
      </p:pic>
      <p:grpSp>
        <p:nvGrpSpPr>
          <p:cNvPr id="80" name="Group 79">
            <a:extLst>
              <a:ext uri="{FF2B5EF4-FFF2-40B4-BE49-F238E27FC236}">
                <a16:creationId xmlns:a16="http://schemas.microsoft.com/office/drawing/2014/main" id="{F1BA2C93-4D89-6208-A440-DD6322527DE8}"/>
              </a:ext>
            </a:extLst>
          </p:cNvPr>
          <p:cNvGrpSpPr/>
          <p:nvPr/>
        </p:nvGrpSpPr>
        <p:grpSpPr>
          <a:xfrm>
            <a:off x="5329677" y="4138551"/>
            <a:ext cx="4917563" cy="524606"/>
            <a:chOff x="5606551" y="2386240"/>
            <a:chExt cx="4917563" cy="524606"/>
          </a:xfrm>
        </p:grpSpPr>
        <p:cxnSp>
          <p:nvCxnSpPr>
            <p:cNvPr id="74" name="Straight Connector 73">
              <a:extLst>
                <a:ext uri="{FF2B5EF4-FFF2-40B4-BE49-F238E27FC236}">
                  <a16:creationId xmlns:a16="http://schemas.microsoft.com/office/drawing/2014/main" id="{19DDA66A-18E6-6AF6-6B93-C65547CE5C21}"/>
                </a:ext>
              </a:extLst>
            </p:cNvPr>
            <p:cNvCxnSpPr>
              <a:cxnSpLocks/>
            </p:cNvCxnSpPr>
            <p:nvPr/>
          </p:nvCxnSpPr>
          <p:spPr>
            <a:xfrm flipH="1">
              <a:off x="5606551" y="2639484"/>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7624C576-E3DA-A80A-6E1F-C7E9C5E3031E}"/>
                </a:ext>
              </a:extLst>
            </p:cNvPr>
            <p:cNvSpPr/>
            <p:nvPr/>
          </p:nvSpPr>
          <p:spPr>
            <a:xfrm>
              <a:off x="7671982" y="2386240"/>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41851E3F-5D1B-BDA9-B141-42E2EF8630FD}"/>
                </a:ext>
              </a:extLst>
            </p:cNvPr>
            <p:cNvSpPr/>
            <p:nvPr/>
          </p:nvSpPr>
          <p:spPr>
            <a:xfrm>
              <a:off x="8489574" y="2434171"/>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Repeatability</a:t>
              </a:r>
            </a:p>
          </p:txBody>
        </p:sp>
        <p:pic>
          <p:nvPicPr>
            <p:cNvPr id="79" name="Picture 78" descr="A black background with a black square&#10;&#10;Description automatically generated with medium confidence">
              <a:extLst>
                <a:ext uri="{FF2B5EF4-FFF2-40B4-BE49-F238E27FC236}">
                  <a16:creationId xmlns:a16="http://schemas.microsoft.com/office/drawing/2014/main" id="{F0706C18-29C0-2204-E730-F3A44BB1F452}"/>
                </a:ext>
              </a:extLst>
            </p:cNvPr>
            <p:cNvPicPr>
              <a:picLocks noChangeAspect="1"/>
            </p:cNvPicPr>
            <p:nvPr/>
          </p:nvPicPr>
          <p:blipFill>
            <a:blip r:embed="rId7"/>
            <a:stretch>
              <a:fillRect/>
            </a:stretch>
          </p:blipFill>
          <p:spPr>
            <a:xfrm>
              <a:off x="7700363" y="2409460"/>
              <a:ext cx="473906" cy="478167"/>
            </a:xfrm>
            <a:prstGeom prst="rect">
              <a:avLst/>
            </a:prstGeom>
          </p:spPr>
        </p:pic>
      </p:grpSp>
      <p:sp>
        <p:nvSpPr>
          <p:cNvPr id="2" name="TextBox 1">
            <a:extLst>
              <a:ext uri="{FF2B5EF4-FFF2-40B4-BE49-F238E27FC236}">
                <a16:creationId xmlns:a16="http://schemas.microsoft.com/office/drawing/2014/main" id="{CD711F48-9697-7417-06F6-7AEDE4BE3C99}"/>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288832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25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0-#ppt_w/2"/>
                                          </p:val>
                                        </p:tav>
                                        <p:tav tm="100000">
                                          <p:val>
                                            <p:strVal val="#ppt_x"/>
                                          </p:val>
                                        </p:tav>
                                      </p:tavLst>
                                    </p:anim>
                                    <p:anim calcmode="lin" valueType="num">
                                      <p:cBhvr additive="base">
                                        <p:cTn id="13"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71"/>
                                        </p:tgtEl>
                                        <p:attrNameLst>
                                          <p:attrName>style.visibility</p:attrName>
                                        </p:attrNameLst>
                                      </p:cBhvr>
                                      <p:to>
                                        <p:strVal val="visible"/>
                                      </p:to>
                                    </p:set>
                                    <p:anim calcmode="lin" valueType="num">
                                      <p:cBhvr additive="base">
                                        <p:cTn id="18" dur="500" fill="hold"/>
                                        <p:tgtEl>
                                          <p:spTgt spid="71"/>
                                        </p:tgtEl>
                                        <p:attrNameLst>
                                          <p:attrName>ppt_x</p:attrName>
                                        </p:attrNameLst>
                                      </p:cBhvr>
                                      <p:tavLst>
                                        <p:tav tm="0">
                                          <p:val>
                                            <p:strVal val="1+#ppt_w/2"/>
                                          </p:val>
                                        </p:tav>
                                        <p:tav tm="100000">
                                          <p:val>
                                            <p:strVal val="#ppt_x"/>
                                          </p:val>
                                        </p:tav>
                                      </p:tavLst>
                                    </p:anim>
                                    <p:anim calcmode="lin" valueType="num">
                                      <p:cBhvr additive="base">
                                        <p:cTn id="19"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9"/>
                                        </p:tgtEl>
                                        <p:attrNameLst>
                                          <p:attrName>style.visibility</p:attrName>
                                        </p:attrNameLst>
                                      </p:cBhvr>
                                      <p:to>
                                        <p:strVal val="visible"/>
                                      </p:to>
                                    </p:set>
                                    <p:anim calcmode="lin" valueType="num">
                                      <p:cBhvr additive="base">
                                        <p:cTn id="24" dur="500" fill="hold"/>
                                        <p:tgtEl>
                                          <p:spTgt spid="69"/>
                                        </p:tgtEl>
                                        <p:attrNameLst>
                                          <p:attrName>ppt_x</p:attrName>
                                        </p:attrNameLst>
                                      </p:cBhvr>
                                      <p:tavLst>
                                        <p:tav tm="0">
                                          <p:val>
                                            <p:strVal val="0-#ppt_w/2"/>
                                          </p:val>
                                        </p:tav>
                                        <p:tav tm="100000">
                                          <p:val>
                                            <p:strVal val="#ppt_x"/>
                                          </p:val>
                                        </p:tav>
                                      </p:tavLst>
                                    </p:anim>
                                    <p:anim calcmode="lin" valueType="num">
                                      <p:cBhvr additive="base">
                                        <p:cTn id="25"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additive="base">
                                        <p:cTn id="30" dur="500" fill="hold"/>
                                        <p:tgtEl>
                                          <p:spTgt spid="80"/>
                                        </p:tgtEl>
                                        <p:attrNameLst>
                                          <p:attrName>ppt_x</p:attrName>
                                        </p:attrNameLst>
                                      </p:cBhvr>
                                      <p:tavLst>
                                        <p:tav tm="0">
                                          <p:val>
                                            <p:strVal val="1+#ppt_w/2"/>
                                          </p:val>
                                        </p:tav>
                                        <p:tav tm="100000">
                                          <p:val>
                                            <p:strVal val="#ppt_x"/>
                                          </p:val>
                                        </p:tav>
                                      </p:tavLst>
                                    </p:anim>
                                    <p:anim calcmode="lin" valueType="num">
                                      <p:cBhvr additive="base">
                                        <p:cTn id="31"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70"/>
                                        </p:tgtEl>
                                        <p:attrNameLst>
                                          <p:attrName>style.visibility</p:attrName>
                                        </p:attrNameLst>
                                      </p:cBhvr>
                                      <p:to>
                                        <p:strVal val="visible"/>
                                      </p:to>
                                    </p:set>
                                    <p:anim calcmode="lin" valueType="num">
                                      <p:cBhvr additive="base">
                                        <p:cTn id="36" dur="500" fill="hold"/>
                                        <p:tgtEl>
                                          <p:spTgt spid="70"/>
                                        </p:tgtEl>
                                        <p:attrNameLst>
                                          <p:attrName>ppt_x</p:attrName>
                                        </p:attrNameLst>
                                      </p:cBhvr>
                                      <p:tavLst>
                                        <p:tav tm="0">
                                          <p:val>
                                            <p:strVal val="0-#ppt_w/2"/>
                                          </p:val>
                                        </p:tav>
                                        <p:tav tm="100000">
                                          <p:val>
                                            <p:strVal val="#ppt_x"/>
                                          </p:val>
                                        </p:tav>
                                      </p:tavLst>
                                    </p:anim>
                                    <p:anim calcmode="lin" valueType="num">
                                      <p:cBhvr additive="base">
                                        <p:cTn id="37"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Concept Generation</a:t>
            </a:r>
          </a:p>
        </p:txBody>
      </p:sp>
      <p:sp>
        <p:nvSpPr>
          <p:cNvPr id="27" name="Rectangle: Rounded Corners 26">
            <a:extLst>
              <a:ext uri="{FF2B5EF4-FFF2-40B4-BE49-F238E27FC236}">
                <a16:creationId xmlns:a16="http://schemas.microsoft.com/office/drawing/2014/main" id="{24ED14D1-90A7-3287-8A96-31B55B602AF1}"/>
              </a:ext>
            </a:extLst>
          </p:cNvPr>
          <p:cNvSpPr/>
          <p:nvPr/>
        </p:nvSpPr>
        <p:spPr>
          <a:xfrm>
            <a:off x="183473" y="5445803"/>
            <a:ext cx="1596187" cy="667423"/>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Anti-Problem</a:t>
            </a:r>
          </a:p>
        </p:txBody>
      </p:sp>
      <p:grpSp>
        <p:nvGrpSpPr>
          <p:cNvPr id="9" name="Group 8">
            <a:extLst>
              <a:ext uri="{FF2B5EF4-FFF2-40B4-BE49-F238E27FC236}">
                <a16:creationId xmlns:a16="http://schemas.microsoft.com/office/drawing/2014/main" id="{7E0CBFA3-B78A-3E00-E900-7561200FDDF3}"/>
              </a:ext>
            </a:extLst>
          </p:cNvPr>
          <p:cNvGrpSpPr/>
          <p:nvPr/>
        </p:nvGrpSpPr>
        <p:grpSpPr>
          <a:xfrm>
            <a:off x="531570" y="3299025"/>
            <a:ext cx="899993" cy="2143432"/>
            <a:chOff x="507531" y="2678436"/>
            <a:chExt cx="899993" cy="2143432"/>
          </a:xfrm>
        </p:grpSpPr>
        <p:pic>
          <p:nvPicPr>
            <p:cNvPr id="21" name="Picture 20" descr="A black rectangle with white dots&#10;&#10;Description automatically generated">
              <a:extLst>
                <a:ext uri="{FF2B5EF4-FFF2-40B4-BE49-F238E27FC236}">
                  <a16:creationId xmlns:a16="http://schemas.microsoft.com/office/drawing/2014/main" id="{21BCACCD-11DB-8A6E-33EA-777DD8DA56C0}"/>
                </a:ext>
              </a:extLst>
            </p:cNvPr>
            <p:cNvPicPr>
              <a:picLocks noChangeAspect="1"/>
            </p:cNvPicPr>
            <p:nvPr/>
          </p:nvPicPr>
          <p:blipFill>
            <a:blip r:embed="rId2"/>
            <a:stretch>
              <a:fillRect/>
            </a:stretch>
          </p:blipFill>
          <p:spPr>
            <a:xfrm rot="10800000">
              <a:off x="507531" y="3923996"/>
              <a:ext cx="899993" cy="897872"/>
            </a:xfrm>
            <a:prstGeom prst="rect">
              <a:avLst/>
            </a:prstGeom>
          </p:spPr>
        </p:pic>
        <p:cxnSp>
          <p:nvCxnSpPr>
            <p:cNvPr id="22" name="Straight Connector 21">
              <a:extLst>
                <a:ext uri="{FF2B5EF4-FFF2-40B4-BE49-F238E27FC236}">
                  <a16:creationId xmlns:a16="http://schemas.microsoft.com/office/drawing/2014/main" id="{18261A7E-9C82-3D67-2DA0-858BE609E8CC}"/>
                </a:ext>
              </a:extLst>
            </p:cNvPr>
            <p:cNvCxnSpPr>
              <a:cxnSpLocks/>
            </p:cNvCxnSpPr>
            <p:nvPr/>
          </p:nvCxnSpPr>
          <p:spPr>
            <a:xfrm flipV="1">
              <a:off x="957527" y="2678436"/>
              <a:ext cx="1" cy="1286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8FABED4-B66B-D968-056A-45EE986BBBED}"/>
              </a:ext>
            </a:extLst>
          </p:cNvPr>
          <p:cNvGrpSpPr/>
          <p:nvPr/>
        </p:nvGrpSpPr>
        <p:grpSpPr>
          <a:xfrm>
            <a:off x="-306254" y="2560767"/>
            <a:ext cx="11279052" cy="914400"/>
            <a:chOff x="-306254" y="3751392"/>
            <a:chExt cx="11279052" cy="914400"/>
          </a:xfrm>
        </p:grpSpPr>
        <p:grpSp>
          <p:nvGrpSpPr>
            <p:cNvPr id="50" name="Group 49">
              <a:extLst>
                <a:ext uri="{FF2B5EF4-FFF2-40B4-BE49-F238E27FC236}">
                  <a16:creationId xmlns:a16="http://schemas.microsoft.com/office/drawing/2014/main" id="{45320207-A77F-4FFE-5921-CA465D8A3598}"/>
                </a:ext>
              </a:extLst>
            </p:cNvPr>
            <p:cNvGrpSpPr/>
            <p:nvPr/>
          </p:nvGrpSpPr>
          <p:grpSpPr>
            <a:xfrm>
              <a:off x="-306254" y="3751392"/>
              <a:ext cx="11117574" cy="914400"/>
              <a:chOff x="-304800" y="3046212"/>
              <a:chExt cx="11117574" cy="914400"/>
            </a:xfrm>
          </p:grpSpPr>
          <p:sp>
            <p:nvSpPr>
              <p:cNvPr id="47" name="Oval 46">
                <a:extLst>
                  <a:ext uri="{FF2B5EF4-FFF2-40B4-BE49-F238E27FC236}">
                    <a16:creationId xmlns:a16="http://schemas.microsoft.com/office/drawing/2014/main" id="{9ADE9CC3-5EFB-1DB3-5CA7-1280B4FBD2DD}"/>
                  </a:ext>
                </a:extLst>
              </p:cNvPr>
              <p:cNvSpPr/>
              <p:nvPr/>
            </p:nvSpPr>
            <p:spPr>
              <a:xfrm>
                <a:off x="-160026" y="3046212"/>
                <a:ext cx="10972800" cy="914400"/>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2F7804A-E9B7-6C2D-4457-CFF7B96879E3}"/>
                  </a:ext>
                </a:extLst>
              </p:cNvPr>
              <p:cNvSpPr/>
              <p:nvPr/>
            </p:nvSpPr>
            <p:spPr>
              <a:xfrm>
                <a:off x="-304800" y="3046212"/>
                <a:ext cx="10972800" cy="457200"/>
              </a:xfrm>
              <a:prstGeom prst="rect">
                <a:avLst/>
              </a:prstGeom>
              <a:solidFill>
                <a:schemeClr val="bg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88C37D06-CF3B-E41F-7E48-5D029EBE2F48}"/>
                </a:ext>
              </a:extLst>
            </p:cNvPr>
            <p:cNvSpPr/>
            <p:nvPr/>
          </p:nvSpPr>
          <p:spPr>
            <a:xfrm>
              <a:off x="10679185" y="3916736"/>
              <a:ext cx="293613" cy="6025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Rounded Corners 53">
            <a:extLst>
              <a:ext uri="{FF2B5EF4-FFF2-40B4-BE49-F238E27FC236}">
                <a16:creationId xmlns:a16="http://schemas.microsoft.com/office/drawing/2014/main" id="{E805A94B-10D3-8EBB-3B99-95836719B6A0}"/>
              </a:ext>
            </a:extLst>
          </p:cNvPr>
          <p:cNvSpPr/>
          <p:nvPr/>
        </p:nvSpPr>
        <p:spPr>
          <a:xfrm>
            <a:off x="2357807" y="5575778"/>
            <a:ext cx="1596187" cy="667423"/>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Biomimicry</a:t>
            </a:r>
          </a:p>
        </p:txBody>
      </p:sp>
      <p:grpSp>
        <p:nvGrpSpPr>
          <p:cNvPr id="55" name="Group 54">
            <a:extLst>
              <a:ext uri="{FF2B5EF4-FFF2-40B4-BE49-F238E27FC236}">
                <a16:creationId xmlns:a16="http://schemas.microsoft.com/office/drawing/2014/main" id="{383F9F86-D542-D357-E114-BCAB77A2FC43}"/>
              </a:ext>
            </a:extLst>
          </p:cNvPr>
          <p:cNvGrpSpPr/>
          <p:nvPr/>
        </p:nvGrpSpPr>
        <p:grpSpPr>
          <a:xfrm>
            <a:off x="2705904" y="3429000"/>
            <a:ext cx="899993" cy="2143432"/>
            <a:chOff x="507531" y="2678436"/>
            <a:chExt cx="899993" cy="2143432"/>
          </a:xfrm>
        </p:grpSpPr>
        <p:pic>
          <p:nvPicPr>
            <p:cNvPr id="56" name="Picture 55" descr="A black rectangle with white dots&#10;&#10;Description automatically generated">
              <a:extLst>
                <a:ext uri="{FF2B5EF4-FFF2-40B4-BE49-F238E27FC236}">
                  <a16:creationId xmlns:a16="http://schemas.microsoft.com/office/drawing/2014/main" id="{D3F5A25B-E46E-B6B8-0D7F-14C3A92D8262}"/>
                </a:ext>
              </a:extLst>
            </p:cNvPr>
            <p:cNvPicPr>
              <a:picLocks noChangeAspect="1"/>
            </p:cNvPicPr>
            <p:nvPr/>
          </p:nvPicPr>
          <p:blipFill>
            <a:blip r:embed="rId2"/>
            <a:stretch>
              <a:fillRect/>
            </a:stretch>
          </p:blipFill>
          <p:spPr>
            <a:xfrm rot="10800000">
              <a:off x="507531" y="3923996"/>
              <a:ext cx="899993" cy="897872"/>
            </a:xfrm>
            <a:prstGeom prst="rect">
              <a:avLst/>
            </a:prstGeom>
          </p:spPr>
        </p:pic>
        <p:cxnSp>
          <p:nvCxnSpPr>
            <p:cNvPr id="57" name="Straight Connector 56">
              <a:extLst>
                <a:ext uri="{FF2B5EF4-FFF2-40B4-BE49-F238E27FC236}">
                  <a16:creationId xmlns:a16="http://schemas.microsoft.com/office/drawing/2014/main" id="{90178BB3-0CB8-D2E6-247E-8AF62059E9AC}"/>
                </a:ext>
              </a:extLst>
            </p:cNvPr>
            <p:cNvCxnSpPr>
              <a:cxnSpLocks/>
            </p:cNvCxnSpPr>
            <p:nvPr/>
          </p:nvCxnSpPr>
          <p:spPr>
            <a:xfrm flipV="1">
              <a:off x="957527" y="2678436"/>
              <a:ext cx="1" cy="1286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Rectangle: Rounded Corners 58">
            <a:extLst>
              <a:ext uri="{FF2B5EF4-FFF2-40B4-BE49-F238E27FC236}">
                <a16:creationId xmlns:a16="http://schemas.microsoft.com/office/drawing/2014/main" id="{01038AA4-7597-BEC8-D808-9588CEA8E861}"/>
              </a:ext>
            </a:extLst>
          </p:cNvPr>
          <p:cNvSpPr/>
          <p:nvPr/>
        </p:nvSpPr>
        <p:spPr>
          <a:xfrm>
            <a:off x="4532141" y="5621945"/>
            <a:ext cx="1596187" cy="667423"/>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Brainstorming</a:t>
            </a:r>
          </a:p>
        </p:txBody>
      </p:sp>
      <p:grpSp>
        <p:nvGrpSpPr>
          <p:cNvPr id="60" name="Group 59">
            <a:extLst>
              <a:ext uri="{FF2B5EF4-FFF2-40B4-BE49-F238E27FC236}">
                <a16:creationId xmlns:a16="http://schemas.microsoft.com/office/drawing/2014/main" id="{FA3B20B9-F2B4-4900-4F8A-3813BE06301E}"/>
              </a:ext>
            </a:extLst>
          </p:cNvPr>
          <p:cNvGrpSpPr/>
          <p:nvPr/>
        </p:nvGrpSpPr>
        <p:grpSpPr>
          <a:xfrm>
            <a:off x="4880238" y="3475167"/>
            <a:ext cx="899993" cy="2143432"/>
            <a:chOff x="507531" y="2678436"/>
            <a:chExt cx="899993" cy="2143432"/>
          </a:xfrm>
        </p:grpSpPr>
        <p:pic>
          <p:nvPicPr>
            <p:cNvPr id="61" name="Picture 60" descr="A black rectangle with white dots&#10;&#10;Description automatically generated">
              <a:extLst>
                <a:ext uri="{FF2B5EF4-FFF2-40B4-BE49-F238E27FC236}">
                  <a16:creationId xmlns:a16="http://schemas.microsoft.com/office/drawing/2014/main" id="{A906AD75-60FE-C2FC-1A41-7826A72C3831}"/>
                </a:ext>
              </a:extLst>
            </p:cNvPr>
            <p:cNvPicPr>
              <a:picLocks noChangeAspect="1"/>
            </p:cNvPicPr>
            <p:nvPr/>
          </p:nvPicPr>
          <p:blipFill>
            <a:blip r:embed="rId2"/>
            <a:stretch>
              <a:fillRect/>
            </a:stretch>
          </p:blipFill>
          <p:spPr>
            <a:xfrm rot="10800000">
              <a:off x="507531" y="3923996"/>
              <a:ext cx="899993" cy="897872"/>
            </a:xfrm>
            <a:prstGeom prst="rect">
              <a:avLst/>
            </a:prstGeom>
          </p:spPr>
        </p:pic>
        <p:cxnSp>
          <p:nvCxnSpPr>
            <p:cNvPr id="62" name="Straight Connector 61">
              <a:extLst>
                <a:ext uri="{FF2B5EF4-FFF2-40B4-BE49-F238E27FC236}">
                  <a16:creationId xmlns:a16="http://schemas.microsoft.com/office/drawing/2014/main" id="{9EB2D069-96E5-6108-8444-493544656CEF}"/>
                </a:ext>
              </a:extLst>
            </p:cNvPr>
            <p:cNvCxnSpPr>
              <a:cxnSpLocks/>
            </p:cNvCxnSpPr>
            <p:nvPr/>
          </p:nvCxnSpPr>
          <p:spPr>
            <a:xfrm flipV="1">
              <a:off x="957527" y="2678436"/>
              <a:ext cx="1" cy="1286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Rectangle: Rounded Corners 63">
            <a:extLst>
              <a:ext uri="{FF2B5EF4-FFF2-40B4-BE49-F238E27FC236}">
                <a16:creationId xmlns:a16="http://schemas.microsoft.com/office/drawing/2014/main" id="{1EBD26B7-9FD8-3B8C-B89D-484E66359EAB}"/>
              </a:ext>
            </a:extLst>
          </p:cNvPr>
          <p:cNvSpPr/>
          <p:nvPr/>
        </p:nvSpPr>
        <p:spPr>
          <a:xfrm>
            <a:off x="6706475" y="5575778"/>
            <a:ext cx="1596187" cy="667423"/>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Crapshoot</a:t>
            </a:r>
          </a:p>
        </p:txBody>
      </p:sp>
      <p:grpSp>
        <p:nvGrpSpPr>
          <p:cNvPr id="65" name="Group 64">
            <a:extLst>
              <a:ext uri="{FF2B5EF4-FFF2-40B4-BE49-F238E27FC236}">
                <a16:creationId xmlns:a16="http://schemas.microsoft.com/office/drawing/2014/main" id="{AE993575-50FD-8C6E-A039-FE5DAA503736}"/>
              </a:ext>
            </a:extLst>
          </p:cNvPr>
          <p:cNvGrpSpPr/>
          <p:nvPr/>
        </p:nvGrpSpPr>
        <p:grpSpPr>
          <a:xfrm>
            <a:off x="7054572" y="3429000"/>
            <a:ext cx="899993" cy="2143432"/>
            <a:chOff x="507531" y="2678436"/>
            <a:chExt cx="899993" cy="2143432"/>
          </a:xfrm>
        </p:grpSpPr>
        <p:pic>
          <p:nvPicPr>
            <p:cNvPr id="66" name="Picture 65" descr="A black rectangle with white dots&#10;&#10;Description automatically generated">
              <a:extLst>
                <a:ext uri="{FF2B5EF4-FFF2-40B4-BE49-F238E27FC236}">
                  <a16:creationId xmlns:a16="http://schemas.microsoft.com/office/drawing/2014/main" id="{39E64875-83F6-C01A-500A-0F0F75A2CCC9}"/>
                </a:ext>
              </a:extLst>
            </p:cNvPr>
            <p:cNvPicPr>
              <a:picLocks noChangeAspect="1"/>
            </p:cNvPicPr>
            <p:nvPr/>
          </p:nvPicPr>
          <p:blipFill>
            <a:blip r:embed="rId2"/>
            <a:stretch>
              <a:fillRect/>
            </a:stretch>
          </p:blipFill>
          <p:spPr>
            <a:xfrm rot="10800000">
              <a:off x="507531" y="3923996"/>
              <a:ext cx="899993" cy="897872"/>
            </a:xfrm>
            <a:prstGeom prst="rect">
              <a:avLst/>
            </a:prstGeom>
          </p:spPr>
        </p:pic>
        <p:cxnSp>
          <p:nvCxnSpPr>
            <p:cNvPr id="67" name="Straight Connector 66">
              <a:extLst>
                <a:ext uri="{FF2B5EF4-FFF2-40B4-BE49-F238E27FC236}">
                  <a16:creationId xmlns:a16="http://schemas.microsoft.com/office/drawing/2014/main" id="{0C5EF7D8-6370-8D16-89BB-425FEEA93F97}"/>
                </a:ext>
              </a:extLst>
            </p:cNvPr>
            <p:cNvCxnSpPr>
              <a:cxnSpLocks/>
            </p:cNvCxnSpPr>
            <p:nvPr/>
          </p:nvCxnSpPr>
          <p:spPr>
            <a:xfrm flipV="1">
              <a:off x="957527" y="2678436"/>
              <a:ext cx="1" cy="1286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 name="Rectangle: Rounded Corners 68">
            <a:extLst>
              <a:ext uri="{FF2B5EF4-FFF2-40B4-BE49-F238E27FC236}">
                <a16:creationId xmlns:a16="http://schemas.microsoft.com/office/drawing/2014/main" id="{C5BE4F43-E31B-0FE5-8FBC-2B2EDB3D8E45}"/>
              </a:ext>
            </a:extLst>
          </p:cNvPr>
          <p:cNvSpPr>
            <a:spLocks/>
          </p:cNvSpPr>
          <p:nvPr/>
        </p:nvSpPr>
        <p:spPr>
          <a:xfrm>
            <a:off x="8880810" y="5445803"/>
            <a:ext cx="1596187" cy="667423"/>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Forced Analogy</a:t>
            </a:r>
          </a:p>
        </p:txBody>
      </p:sp>
      <p:grpSp>
        <p:nvGrpSpPr>
          <p:cNvPr id="70" name="Group 69">
            <a:extLst>
              <a:ext uri="{FF2B5EF4-FFF2-40B4-BE49-F238E27FC236}">
                <a16:creationId xmlns:a16="http://schemas.microsoft.com/office/drawing/2014/main" id="{B8DD1B3A-870C-0210-4F9C-0671796EE924}"/>
              </a:ext>
            </a:extLst>
          </p:cNvPr>
          <p:cNvGrpSpPr/>
          <p:nvPr/>
        </p:nvGrpSpPr>
        <p:grpSpPr>
          <a:xfrm>
            <a:off x="9228907" y="3299025"/>
            <a:ext cx="899993" cy="2143432"/>
            <a:chOff x="507531" y="2678436"/>
            <a:chExt cx="899993" cy="2143432"/>
          </a:xfrm>
        </p:grpSpPr>
        <p:pic>
          <p:nvPicPr>
            <p:cNvPr id="71" name="Picture 70" descr="A black rectangle with white dots&#10;&#10;Description automatically generated">
              <a:extLst>
                <a:ext uri="{FF2B5EF4-FFF2-40B4-BE49-F238E27FC236}">
                  <a16:creationId xmlns:a16="http://schemas.microsoft.com/office/drawing/2014/main" id="{66A3F8DD-5213-31DB-D1FF-97442D99A449}"/>
                </a:ext>
              </a:extLst>
            </p:cNvPr>
            <p:cNvPicPr>
              <a:picLocks noChangeAspect="1"/>
            </p:cNvPicPr>
            <p:nvPr/>
          </p:nvPicPr>
          <p:blipFill>
            <a:blip r:embed="rId2"/>
            <a:stretch>
              <a:fillRect/>
            </a:stretch>
          </p:blipFill>
          <p:spPr>
            <a:xfrm rot="10800000">
              <a:off x="507531" y="3923996"/>
              <a:ext cx="899993" cy="897872"/>
            </a:xfrm>
            <a:prstGeom prst="rect">
              <a:avLst/>
            </a:prstGeom>
          </p:spPr>
        </p:pic>
        <p:cxnSp>
          <p:nvCxnSpPr>
            <p:cNvPr id="72" name="Straight Connector 71">
              <a:extLst>
                <a:ext uri="{FF2B5EF4-FFF2-40B4-BE49-F238E27FC236}">
                  <a16:creationId xmlns:a16="http://schemas.microsoft.com/office/drawing/2014/main" id="{56C4AFDD-B8E9-BBA8-EB1F-AEB696061775}"/>
                </a:ext>
              </a:extLst>
            </p:cNvPr>
            <p:cNvCxnSpPr>
              <a:cxnSpLocks/>
            </p:cNvCxnSpPr>
            <p:nvPr/>
          </p:nvCxnSpPr>
          <p:spPr>
            <a:xfrm flipV="1">
              <a:off x="957527" y="2678436"/>
              <a:ext cx="1" cy="1286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FB4F5775-A441-9919-F578-0612E69F87D8}"/>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
        <p:nvSpPr>
          <p:cNvPr id="8" name="Rectangle: Rounded Corners 7">
            <a:extLst>
              <a:ext uri="{FF2B5EF4-FFF2-40B4-BE49-F238E27FC236}">
                <a16:creationId xmlns:a16="http://schemas.microsoft.com/office/drawing/2014/main" id="{2C6A2FB8-D204-7445-7ADD-28AE9B105AA6}"/>
              </a:ext>
            </a:extLst>
          </p:cNvPr>
          <p:cNvSpPr/>
          <p:nvPr/>
        </p:nvSpPr>
        <p:spPr>
          <a:xfrm>
            <a:off x="1155974" y="1764851"/>
            <a:ext cx="8356051" cy="102184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a:t>An in-depth process involving multiple team meetings in which team members produced design ideas together and discussed individuals' ideas as a team to compile a list of wildly varying designs.</a:t>
            </a:r>
          </a:p>
        </p:txBody>
      </p:sp>
    </p:spTree>
    <p:extLst>
      <p:ext uri="{BB962C8B-B14F-4D97-AF65-F5344CB8AC3E}">
        <p14:creationId xmlns:p14="http://schemas.microsoft.com/office/powerpoint/2010/main" val="17104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1000"/>
                                  </p:stCondLst>
                                  <p:childTnLst>
                                    <p:animClr clrSpc="rgb" dir="cw">
                                      <p:cBhvr>
                                        <p:cTn id="6" dur="250" fill="hold"/>
                                        <p:tgtEl>
                                          <p:spTgt spid="27"/>
                                        </p:tgtEl>
                                        <p:attrNameLst>
                                          <p:attrName>fillcolor</p:attrName>
                                        </p:attrNameLst>
                                      </p:cBhvr>
                                      <p:to>
                                        <a:srgbClr val="EE7624"/>
                                      </p:to>
                                    </p:animClr>
                                    <p:set>
                                      <p:cBhvr>
                                        <p:cTn id="7" dur="250" fill="hold"/>
                                        <p:tgtEl>
                                          <p:spTgt spid="27"/>
                                        </p:tgtEl>
                                        <p:attrNameLst>
                                          <p:attrName>fill.type</p:attrName>
                                        </p:attrNameLst>
                                      </p:cBhvr>
                                      <p:to>
                                        <p:strVal val="solid"/>
                                      </p:to>
                                    </p:set>
                                    <p:set>
                                      <p:cBhvr>
                                        <p:cTn id="8" dur="250" fill="hold"/>
                                        <p:tgtEl>
                                          <p:spTgt spid="27"/>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250" fill="hold"/>
                                        <p:tgtEl>
                                          <p:spTgt spid="54"/>
                                        </p:tgtEl>
                                        <p:attrNameLst>
                                          <p:attrName>fillcolor</p:attrName>
                                        </p:attrNameLst>
                                      </p:cBhvr>
                                      <p:to>
                                        <a:srgbClr val="EE7624"/>
                                      </p:to>
                                    </p:animClr>
                                    <p:set>
                                      <p:cBhvr>
                                        <p:cTn id="11" dur="250" fill="hold"/>
                                        <p:tgtEl>
                                          <p:spTgt spid="54"/>
                                        </p:tgtEl>
                                        <p:attrNameLst>
                                          <p:attrName>fill.type</p:attrName>
                                        </p:attrNameLst>
                                      </p:cBhvr>
                                      <p:to>
                                        <p:strVal val="solid"/>
                                      </p:to>
                                    </p:set>
                                    <p:set>
                                      <p:cBhvr>
                                        <p:cTn id="12" dur="250" fill="hold"/>
                                        <p:tgtEl>
                                          <p:spTgt spid="54"/>
                                        </p:tgtEl>
                                        <p:attrNameLst>
                                          <p:attrName>fill.on</p:attrName>
                                        </p:attrNameLst>
                                      </p:cBhvr>
                                      <p:to>
                                        <p:strVal val="true"/>
                                      </p:to>
                                    </p:set>
                                  </p:childTnLst>
                                </p:cTn>
                              </p:par>
                              <p:par>
                                <p:cTn id="13" presetID="1" presetClass="emph" presetSubtype="2" fill="hold" nodeType="withEffect">
                                  <p:stCondLst>
                                    <p:cond delay="1000"/>
                                  </p:stCondLst>
                                  <p:childTnLst>
                                    <p:animClr clrSpc="rgb" dir="cw">
                                      <p:cBhvr>
                                        <p:cTn id="14" dur="250" fill="hold"/>
                                        <p:tgtEl>
                                          <p:spTgt spid="59"/>
                                        </p:tgtEl>
                                        <p:attrNameLst>
                                          <p:attrName>fillcolor</p:attrName>
                                        </p:attrNameLst>
                                      </p:cBhvr>
                                      <p:to>
                                        <a:srgbClr val="EE7624"/>
                                      </p:to>
                                    </p:animClr>
                                    <p:set>
                                      <p:cBhvr>
                                        <p:cTn id="15" dur="250" fill="hold"/>
                                        <p:tgtEl>
                                          <p:spTgt spid="59"/>
                                        </p:tgtEl>
                                        <p:attrNameLst>
                                          <p:attrName>fill.type</p:attrName>
                                        </p:attrNameLst>
                                      </p:cBhvr>
                                      <p:to>
                                        <p:strVal val="solid"/>
                                      </p:to>
                                    </p:set>
                                    <p:set>
                                      <p:cBhvr>
                                        <p:cTn id="16" dur="250" fill="hold"/>
                                        <p:tgtEl>
                                          <p:spTgt spid="59"/>
                                        </p:tgtEl>
                                        <p:attrNameLst>
                                          <p:attrName>fill.on</p:attrName>
                                        </p:attrNameLst>
                                      </p:cBhvr>
                                      <p:to>
                                        <p:strVal val="true"/>
                                      </p:to>
                                    </p:set>
                                  </p:childTnLst>
                                </p:cTn>
                              </p:par>
                              <p:par>
                                <p:cTn id="17" presetID="1" presetClass="emph" presetSubtype="2" fill="hold" nodeType="withEffect">
                                  <p:stCondLst>
                                    <p:cond delay="1000"/>
                                  </p:stCondLst>
                                  <p:childTnLst>
                                    <p:animClr clrSpc="rgb" dir="cw">
                                      <p:cBhvr>
                                        <p:cTn id="18" dur="250" fill="hold"/>
                                        <p:tgtEl>
                                          <p:spTgt spid="64"/>
                                        </p:tgtEl>
                                        <p:attrNameLst>
                                          <p:attrName>fillcolor</p:attrName>
                                        </p:attrNameLst>
                                      </p:cBhvr>
                                      <p:to>
                                        <a:srgbClr val="EE7624"/>
                                      </p:to>
                                    </p:animClr>
                                    <p:set>
                                      <p:cBhvr>
                                        <p:cTn id="19" dur="250" fill="hold"/>
                                        <p:tgtEl>
                                          <p:spTgt spid="64"/>
                                        </p:tgtEl>
                                        <p:attrNameLst>
                                          <p:attrName>fill.type</p:attrName>
                                        </p:attrNameLst>
                                      </p:cBhvr>
                                      <p:to>
                                        <p:strVal val="solid"/>
                                      </p:to>
                                    </p:set>
                                    <p:set>
                                      <p:cBhvr>
                                        <p:cTn id="20" dur="250" fill="hold"/>
                                        <p:tgtEl>
                                          <p:spTgt spid="64"/>
                                        </p:tgtEl>
                                        <p:attrNameLst>
                                          <p:attrName>fill.on</p:attrName>
                                        </p:attrNameLst>
                                      </p:cBhvr>
                                      <p:to>
                                        <p:strVal val="true"/>
                                      </p:to>
                                    </p:set>
                                  </p:childTnLst>
                                </p:cTn>
                              </p:par>
                              <p:par>
                                <p:cTn id="21" presetID="1" presetClass="emph" presetSubtype="2" fill="hold" nodeType="withEffect">
                                  <p:stCondLst>
                                    <p:cond delay="1000"/>
                                  </p:stCondLst>
                                  <p:childTnLst>
                                    <p:animClr clrSpc="rgb" dir="cw">
                                      <p:cBhvr>
                                        <p:cTn id="22" dur="250" fill="hold"/>
                                        <p:tgtEl>
                                          <p:spTgt spid="69"/>
                                        </p:tgtEl>
                                        <p:attrNameLst>
                                          <p:attrName>fillcolor</p:attrName>
                                        </p:attrNameLst>
                                      </p:cBhvr>
                                      <p:to>
                                        <a:srgbClr val="EE7624"/>
                                      </p:to>
                                    </p:animClr>
                                    <p:set>
                                      <p:cBhvr>
                                        <p:cTn id="23" dur="250" fill="hold"/>
                                        <p:tgtEl>
                                          <p:spTgt spid="69"/>
                                        </p:tgtEl>
                                        <p:attrNameLst>
                                          <p:attrName>fill.type</p:attrName>
                                        </p:attrNameLst>
                                      </p:cBhvr>
                                      <p:to>
                                        <p:strVal val="solid"/>
                                      </p:to>
                                    </p:set>
                                    <p:set>
                                      <p:cBhvr>
                                        <p:cTn id="24" dur="250" fill="hold"/>
                                        <p:tgtEl>
                                          <p:spTgt spid="6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8FAC38907208499A147B10BF43AE95" ma:contentTypeVersion="18" ma:contentTypeDescription="Create a new document." ma:contentTypeScope="" ma:versionID="8a71a6cfabedd799ef71a0aa049b9679">
  <xsd:schema xmlns:xsd="http://www.w3.org/2001/XMLSchema" xmlns:xs="http://www.w3.org/2001/XMLSchema" xmlns:p="http://schemas.microsoft.com/office/2006/metadata/properties" xmlns:ns3="a88c2edd-0144-472d-b31a-e1139f550a4e" xmlns:ns4="5218dfdd-f6ca-45d6-981b-722c64b69af4" xmlns:ns5="d9c819a1-ddc7-4f61-8274-f77687898df1" targetNamespace="http://schemas.microsoft.com/office/2006/metadata/properties" ma:root="true" ma:fieldsID="acfad81309d7cbb5d7400bc7e4ea0951" ns3:_="" ns4:_="" ns5:_="">
    <xsd:import namespace="a88c2edd-0144-472d-b31a-e1139f550a4e"/>
    <xsd:import namespace="5218dfdd-f6ca-45d6-981b-722c64b69af4"/>
    <xsd:import namespace="d9c819a1-ddc7-4f61-8274-f77687898df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4:SharedWithUsers" minOccurs="0"/>
                <xsd:element ref="ns4:SharedWithDetails" minOccurs="0"/>
                <xsd:element ref="ns4:SharingHintHash" minOccurs="0"/>
                <xsd:element ref="ns5:_activity"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c2edd-0144-472d-b31a-e1139f550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18dfdd-f6ca-45d6-981b-722c64b69af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c819a1-ddc7-4f61-8274-f77687898df1" elementFormDefault="qualified">
    <xsd:import namespace="http://schemas.microsoft.com/office/2006/documentManagement/types"/>
    <xsd:import namespace="http://schemas.microsoft.com/office/infopath/2007/PartnerControls"/>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9c819a1-ddc7-4f61-8274-f77687898df1" xsi:nil="true"/>
  </documentManagement>
</p:properties>
</file>

<file path=customXml/itemProps1.xml><?xml version="1.0" encoding="utf-8"?>
<ds:datastoreItem xmlns:ds="http://schemas.openxmlformats.org/officeDocument/2006/customXml" ds:itemID="{717C65F9-89E1-414E-A884-CF1145BC30D7}">
  <ds:schemaRefs>
    <ds:schemaRef ds:uri="5218dfdd-f6ca-45d6-981b-722c64b69af4"/>
    <ds:schemaRef ds:uri="a88c2edd-0144-472d-b31a-e1139f550a4e"/>
    <ds:schemaRef ds:uri="d9c819a1-ddc7-4f61-8274-f77687898d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A2DDD939-B423-49BD-9CAA-7C421CC2A581}">
  <ds:schemaRefs>
    <ds:schemaRef ds:uri="http://schemas.microsoft.com/sharepoint/v3/contenttype/forms"/>
  </ds:schemaRefs>
</ds:datastoreItem>
</file>

<file path=customXml/itemProps3.xml><?xml version="1.0" encoding="utf-8"?>
<ds:datastoreItem xmlns:ds="http://schemas.openxmlformats.org/officeDocument/2006/customXml" ds:itemID="{D7E0D099-36F3-4A4F-B47F-6CB33B95D9E7}">
  <ds:schemaRefs>
    <ds:schemaRef ds:uri="http://www.w3.org/XML/1998/namespace"/>
    <ds:schemaRef ds:uri="http://purl.org/dc/elements/1.1/"/>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purl.org/dc/terms/"/>
    <ds:schemaRef ds:uri="d9c819a1-ddc7-4f61-8274-f77687898df1"/>
    <ds:schemaRef ds:uri="5218dfdd-f6ca-45d6-981b-722c64b69af4"/>
    <ds:schemaRef ds:uri="a88c2edd-0144-472d-b31a-e1139f550a4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TotalTime>
  <Words>1369</Words>
  <Application>Microsoft Office PowerPoint</Application>
  <PresentationFormat>Widescreen</PresentationFormat>
  <Paragraphs>507</Paragraphs>
  <Slides>40</Slides>
  <Notes>11</Notes>
  <HiddenSlides>11</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Arial</vt:lpstr>
      <vt:lpstr>Arial Black</vt:lpstr>
      <vt:lpstr>Calibri</vt:lpstr>
      <vt:lpstr>Times New Roman</vt:lpstr>
      <vt:lpstr>Orange with Logo</vt:lpstr>
      <vt:lpstr>Garnet with Logo</vt:lpstr>
      <vt:lpstr>Automated Flux Reader (AFR)</vt:lpstr>
      <vt:lpstr>Team Introductions</vt:lpstr>
      <vt:lpstr>Sponsor and Advisor</vt:lpstr>
      <vt:lpstr>Objective</vt:lpstr>
      <vt:lpstr>Background</vt:lpstr>
      <vt:lpstr>Key Goals</vt:lpstr>
      <vt:lpstr>Assumptions</vt:lpstr>
      <vt:lpstr>Targets and Metrics</vt:lpstr>
      <vt:lpstr>Concept Generation</vt:lpstr>
      <vt:lpstr>Concept Selection</vt:lpstr>
      <vt:lpstr>Selected Concept </vt:lpstr>
      <vt:lpstr>Initial Design</vt:lpstr>
      <vt:lpstr>Second Design Iteration</vt:lpstr>
      <vt:lpstr>Second Design Iteration</vt:lpstr>
      <vt:lpstr>Second Design Iteration</vt:lpstr>
      <vt:lpstr>Final Design Iteration</vt:lpstr>
      <vt:lpstr>Final Design Iteration</vt:lpstr>
      <vt:lpstr>Final Design Iteration</vt:lpstr>
      <vt:lpstr>Fluxmeter Probe Housing</vt:lpstr>
      <vt:lpstr>Fluxmeter Probe Housing</vt:lpstr>
      <vt:lpstr>Fluxmeter Probe Housing</vt:lpstr>
      <vt:lpstr>Operation</vt:lpstr>
      <vt:lpstr>Computer Application</vt:lpstr>
      <vt:lpstr>Arduino Program</vt:lpstr>
      <vt:lpstr>Hardware Setup</vt:lpstr>
      <vt:lpstr>Testing and Validation</vt:lpstr>
      <vt:lpstr>Budget</vt:lpstr>
      <vt:lpstr>Lessons Learned</vt:lpstr>
      <vt:lpstr>Automated Flux Reader</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Liora Louis</cp:lastModifiedBy>
  <cp:revision>6</cp:revision>
  <dcterms:created xsi:type="dcterms:W3CDTF">2023-10-03T17:48:03Z</dcterms:created>
  <dcterms:modified xsi:type="dcterms:W3CDTF">2024-04-05T16:04:44Z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0x010100E08FAC38907208499A147B10BF43AE95</vt:lpwstr>
  </property>
</Properties>
</file>